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5" r:id="rId1"/>
  </p:sldMasterIdLst>
  <p:notesMasterIdLst>
    <p:notesMasterId r:id="rId48"/>
  </p:notesMasterIdLst>
  <p:handoutMasterIdLst>
    <p:handoutMasterId r:id="rId49"/>
  </p:handoutMasterIdLst>
  <p:sldIdLst>
    <p:sldId id="418" r:id="rId2"/>
    <p:sldId id="419" r:id="rId3"/>
    <p:sldId id="410" r:id="rId4"/>
    <p:sldId id="411" r:id="rId5"/>
    <p:sldId id="459" r:id="rId6"/>
    <p:sldId id="460" r:id="rId7"/>
    <p:sldId id="461" r:id="rId8"/>
    <p:sldId id="372" r:id="rId9"/>
    <p:sldId id="427" r:id="rId10"/>
    <p:sldId id="465" r:id="rId11"/>
    <p:sldId id="428" r:id="rId12"/>
    <p:sldId id="462" r:id="rId13"/>
    <p:sldId id="463" r:id="rId14"/>
    <p:sldId id="429" r:id="rId15"/>
    <p:sldId id="464" r:id="rId16"/>
    <p:sldId id="430" r:id="rId17"/>
    <p:sldId id="431" r:id="rId18"/>
    <p:sldId id="434" r:id="rId19"/>
    <p:sldId id="436" r:id="rId20"/>
    <p:sldId id="441" r:id="rId21"/>
    <p:sldId id="442" r:id="rId22"/>
    <p:sldId id="443" r:id="rId23"/>
    <p:sldId id="437" r:id="rId24"/>
    <p:sldId id="440" r:id="rId25"/>
    <p:sldId id="438" r:id="rId26"/>
    <p:sldId id="445" r:id="rId27"/>
    <p:sldId id="452" r:id="rId28"/>
    <p:sldId id="453" r:id="rId29"/>
    <p:sldId id="444" r:id="rId30"/>
    <p:sldId id="447" r:id="rId31"/>
    <p:sldId id="448" r:id="rId32"/>
    <p:sldId id="439" r:id="rId33"/>
    <p:sldId id="466" r:id="rId34"/>
    <p:sldId id="467" r:id="rId35"/>
    <p:sldId id="449" r:id="rId36"/>
    <p:sldId id="457" r:id="rId37"/>
    <p:sldId id="458" r:id="rId38"/>
    <p:sldId id="450" r:id="rId39"/>
    <p:sldId id="468" r:id="rId40"/>
    <p:sldId id="469" r:id="rId41"/>
    <p:sldId id="470" r:id="rId42"/>
    <p:sldId id="471" r:id="rId43"/>
    <p:sldId id="472" r:id="rId44"/>
    <p:sldId id="473" r:id="rId45"/>
    <p:sldId id="474" r:id="rId46"/>
    <p:sldId id="475" r:id="rId47"/>
  </p:sldIdLst>
  <p:sldSz cx="9144000" cy="6858000" type="screen4x3"/>
  <p:notesSz cx="6888163" cy="100203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FF3300"/>
    <a:srgbClr val="FFFF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626" autoAdjust="0"/>
  </p:normalViewPr>
  <p:slideViewPr>
    <p:cSldViewPr>
      <p:cViewPr varScale="1">
        <p:scale>
          <a:sx n="54" d="100"/>
          <a:sy n="54" d="100"/>
        </p:scale>
        <p:origin x="-442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45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6" tIns="48308" rIns="96616" bIns="48308" numCol="1" anchor="t" anchorCtr="0" compatLnSpc="1">
            <a:prstTxWarp prst="textNoShape">
              <a:avLst/>
            </a:prstTxWarp>
          </a:bodyPr>
          <a:lstStyle>
            <a:lvl1pPr defTabSz="966788">
              <a:defRPr sz="1300" smtClean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2075" y="0"/>
            <a:ext cx="29845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6" tIns="48308" rIns="96616" bIns="4830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85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17063"/>
            <a:ext cx="29845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6" tIns="48308" rIns="96616" bIns="48308" numCol="1" anchor="b" anchorCtr="0" compatLnSpc="1">
            <a:prstTxWarp prst="textNoShape">
              <a:avLst/>
            </a:prstTxWarp>
          </a:bodyPr>
          <a:lstStyle>
            <a:lvl1pPr defTabSz="966788">
              <a:defRPr sz="1300" smtClean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2075" y="9517063"/>
            <a:ext cx="29845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6" tIns="48308" rIns="96616" bIns="4830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/>
            </a:lvl1pPr>
          </a:lstStyle>
          <a:p>
            <a:pPr>
              <a:defRPr/>
            </a:pPr>
            <a:fld id="{7AC66ED0-4C3E-4C95-A448-FD176CAF739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50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45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6" tIns="48308" rIns="96616" bIns="48308" numCol="1" anchor="t" anchorCtr="0" compatLnSpc="1">
            <a:prstTxWarp prst="textNoShape">
              <a:avLst/>
            </a:prstTxWarp>
          </a:bodyPr>
          <a:lstStyle>
            <a:lvl1pPr defTabSz="966788">
              <a:defRPr sz="1300" smtClean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2075" y="0"/>
            <a:ext cx="29845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6" tIns="48308" rIns="96616" bIns="4830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9800" y="750888"/>
            <a:ext cx="5010150" cy="37576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975" y="4759325"/>
            <a:ext cx="5510213" cy="451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6" tIns="48308" rIns="96616" bIns="483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 smtClean="0"/>
              <a:t>Click to edit Master text styles</a:t>
            </a:r>
          </a:p>
          <a:p>
            <a:pPr lvl="1"/>
            <a:r>
              <a:rPr lang="pt-BR" noProof="0" smtClean="0"/>
              <a:t>Second level</a:t>
            </a:r>
          </a:p>
          <a:p>
            <a:pPr lvl="2"/>
            <a:r>
              <a:rPr lang="pt-BR" noProof="0" smtClean="0"/>
              <a:t>Third level</a:t>
            </a:r>
          </a:p>
          <a:p>
            <a:pPr lvl="3"/>
            <a:r>
              <a:rPr lang="pt-BR" noProof="0" smtClean="0"/>
              <a:t>Fourth level</a:t>
            </a:r>
          </a:p>
          <a:p>
            <a:pPr lvl="4"/>
            <a:r>
              <a:rPr lang="pt-BR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17063"/>
            <a:ext cx="29845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6" tIns="48308" rIns="96616" bIns="48308" numCol="1" anchor="b" anchorCtr="0" compatLnSpc="1">
            <a:prstTxWarp prst="textNoShape">
              <a:avLst/>
            </a:prstTxWarp>
          </a:bodyPr>
          <a:lstStyle>
            <a:lvl1pPr defTabSz="966788">
              <a:defRPr sz="1300" smtClean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2075" y="9517063"/>
            <a:ext cx="29845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6" tIns="48308" rIns="96616" bIns="4830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/>
            </a:lvl1pPr>
          </a:lstStyle>
          <a:p>
            <a:pPr>
              <a:defRPr/>
            </a:pPr>
            <a:fld id="{DF8403D9-D988-4AE8-BFEC-3CBA87992744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93688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1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2</a:t>
            </a:fld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31</a:t>
            </a:fld>
            <a:endParaRPr lang="pt-B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32</a:t>
            </a:fld>
            <a:endParaRPr lang="pt-B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35</a:t>
            </a:fld>
            <a:endParaRPr lang="pt-B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36</a:t>
            </a:fld>
            <a:endParaRPr lang="pt-B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37</a:t>
            </a:fld>
            <a:endParaRPr lang="pt-B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38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pt-BR" sz="240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240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 sz="240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 sz="2400">
                  <a:latin typeface="Times New Roman" pitchFamily="18" charset="0"/>
                </a:endParaRPr>
              </a:p>
            </p:txBody>
          </p:sp>
        </p:grpSp>
      </p:grpSp>
      <p:pic>
        <p:nvPicPr>
          <p:cNvPr id="18" name="Picture 2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7670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5738" y="0"/>
            <a:ext cx="5148262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31200" y="5464175"/>
            <a:ext cx="812800" cy="139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5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1845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000"/>
            </a:lvl1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21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2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23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B5606BA-2385-4439-AD98-C44EB408079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921666-8DEC-4A90-A05A-FD7706605E4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708650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708650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1149B-5762-465C-8951-BBA0ED5A6E1D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ítulo, conteúd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11213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412875"/>
            <a:ext cx="4038600" cy="4752975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648200" y="1412875"/>
            <a:ext cx="4038600" cy="4752975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3A4D2-8C05-401C-A4C1-274F712F04C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ítulo 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11213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Gráfico 2"/>
          <p:cNvSpPr>
            <a:spLocks noGrp="1"/>
          </p:cNvSpPr>
          <p:nvPr>
            <p:ph type="chart" idx="1"/>
          </p:nvPr>
        </p:nvSpPr>
        <p:spPr>
          <a:xfrm>
            <a:off x="457200" y="1412875"/>
            <a:ext cx="8229600" cy="4752975"/>
          </a:xfrm>
        </p:spPr>
        <p:txBody>
          <a:bodyPr/>
          <a:lstStyle/>
          <a:p>
            <a:pPr lvl="0"/>
            <a:r>
              <a:rPr lang="pt-BR" noProof="0" smtClean="0"/>
              <a:t>Clique no ícone para adicionar gráfico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CD0F5-167E-411F-8439-D79E25B86F1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11213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412875"/>
            <a:ext cx="4038600" cy="4752975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038600" cy="4752975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D7DC8E-0806-4FE6-AA5A-79131FD041C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667609-701D-4468-8096-3EBE43D4ACA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AE4AD7-D636-4496-8522-F947E82C42A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412875"/>
            <a:ext cx="4038600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038600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FB2CAD-753B-4967-ACF7-1430425E160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F51C0-9C4E-41C9-9C73-CCC95E1EF12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3D2F56-D30C-45AE-9A50-9C46FD26B1C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615B69-7EBC-4022-9B69-AF6D5C48B15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A9CFB4-4DD0-4843-A41F-3CA60B66DFF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 smtClean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0B92EC-559D-4248-AF3C-5E8034A1D0A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000" smtClean="0"/>
            </a:lvl1pPr>
          </a:lstStyle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16688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 Black" pitchFamily="34" charset="0"/>
              </a:defRPr>
            </a:lvl1pPr>
          </a:lstStyle>
          <a:p>
            <a:pPr>
              <a:defRPr/>
            </a:pPr>
            <a:fld id="{1B39DFF1-A2D5-4678-A7D5-25005A19C99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grpSp>
        <p:nvGrpSpPr>
          <p:cNvPr id="2052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7413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pt-BR" sz="2400">
                <a:latin typeface="Times New Roman" pitchFamily="18" charset="0"/>
              </a:endParaRPr>
            </a:p>
          </p:txBody>
        </p:sp>
        <p:sp>
          <p:nvSpPr>
            <p:cNvPr id="17414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2400">
                <a:latin typeface="Times New Roman" pitchFamily="18" charset="0"/>
              </a:endParaRPr>
            </a:p>
          </p:txBody>
        </p:sp>
        <p:sp>
          <p:nvSpPr>
            <p:cNvPr id="17415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>
                <a:solidFill>
                  <a:schemeClr val="hlink"/>
                </a:solidFill>
              </a:endParaRPr>
            </a:p>
          </p:txBody>
        </p:sp>
        <p:sp>
          <p:nvSpPr>
            <p:cNvPr id="17416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>
                <a:solidFill>
                  <a:schemeClr val="hlink"/>
                </a:solidFill>
              </a:endParaRPr>
            </a:p>
          </p:txBody>
        </p:sp>
        <p:sp>
          <p:nvSpPr>
            <p:cNvPr id="17417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>
                <a:solidFill>
                  <a:schemeClr val="accent2"/>
                </a:solidFill>
              </a:endParaRPr>
            </a:p>
          </p:txBody>
        </p:sp>
        <p:sp>
          <p:nvSpPr>
            <p:cNvPr id="17418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>
                <a:solidFill>
                  <a:schemeClr val="hlink"/>
                </a:solidFill>
              </a:endParaRPr>
            </a:p>
          </p:txBody>
        </p:sp>
        <p:sp>
          <p:nvSpPr>
            <p:cNvPr id="17419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2400">
                <a:latin typeface="Times New Roman" pitchFamily="18" charset="0"/>
              </a:endParaRPr>
            </a:p>
          </p:txBody>
        </p:sp>
        <p:sp>
          <p:nvSpPr>
            <p:cNvPr id="17420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>
                <a:solidFill>
                  <a:schemeClr val="accent2"/>
                </a:solidFill>
              </a:endParaRPr>
            </a:p>
          </p:txBody>
        </p:sp>
        <p:sp>
          <p:nvSpPr>
            <p:cNvPr id="17421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>
                <a:solidFill>
                  <a:schemeClr val="accent2"/>
                </a:solidFill>
              </a:endParaRPr>
            </a:p>
          </p:txBody>
        </p:sp>
      </p:grpSp>
      <p:sp>
        <p:nvSpPr>
          <p:cNvPr id="2053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estilo do título mestre</a:t>
            </a:r>
          </a:p>
        </p:txBody>
      </p:sp>
      <p:sp>
        <p:nvSpPr>
          <p:cNvPr id="2054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2875"/>
            <a:ext cx="82296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  <p:sp>
        <p:nvSpPr>
          <p:cNvPr id="1742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pt-BR" dirty="0"/>
          </a:p>
        </p:txBody>
      </p:sp>
      <p:pic>
        <p:nvPicPr>
          <p:cNvPr id="2056" name="Picture 17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5688" y="6121400"/>
            <a:ext cx="361950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26" name="Text Box 18"/>
          <p:cNvSpPr txBox="1">
            <a:spLocks noChangeArrowheads="1"/>
          </p:cNvSpPr>
          <p:nvPr/>
        </p:nvSpPr>
        <p:spPr bwMode="auto">
          <a:xfrm>
            <a:off x="684213" y="136525"/>
            <a:ext cx="296068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200" b="1">
                <a:solidFill>
                  <a:schemeClr val="bg1"/>
                </a:solidFill>
                <a:latin typeface="Verdana" pitchFamily="34" charset="0"/>
              </a:rPr>
              <a:t>Instituto de Computação – UFAL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Exercício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endParaRPr lang="en-US" dirty="0" smtClean="0"/>
          </a:p>
          <a:p>
            <a:r>
              <a:rPr lang="en-US" dirty="0" err="1" smtClean="0"/>
              <a:t>Lembrem</a:t>
            </a:r>
            <a:r>
              <a:rPr lang="en-US" dirty="0" smtClean="0"/>
              <a:t>-se, </a:t>
            </a:r>
            <a:r>
              <a:rPr lang="en-US" dirty="0" err="1" smtClean="0"/>
              <a:t>já</a:t>
            </a:r>
            <a:r>
              <a:rPr lang="en-US" dirty="0" smtClean="0"/>
              <a:t> </a:t>
            </a:r>
            <a:r>
              <a:rPr lang="en-US" dirty="0" err="1" smtClean="0"/>
              <a:t>fizemos</a:t>
            </a:r>
            <a:r>
              <a:rPr lang="en-US" dirty="0" smtClean="0"/>
              <a:t> o </a:t>
            </a:r>
            <a:r>
              <a:rPr lang="en-US" dirty="0" err="1" smtClean="0"/>
              <a:t>algoritmo</a:t>
            </a:r>
            <a:r>
              <a:rPr lang="en-US" dirty="0" smtClean="0"/>
              <a:t> </a:t>
            </a:r>
            <a:r>
              <a:rPr lang="en-US" dirty="0" err="1" smtClean="0"/>
              <a:t>desse</a:t>
            </a:r>
            <a:r>
              <a:rPr lang="en-US" dirty="0" smtClean="0"/>
              <a:t> </a:t>
            </a:r>
            <a:r>
              <a:rPr lang="en-US" dirty="0" err="1" smtClean="0"/>
              <a:t>problema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aulas</a:t>
            </a:r>
            <a:r>
              <a:rPr lang="en-US" dirty="0" smtClean="0"/>
              <a:t> </a:t>
            </a:r>
            <a:r>
              <a:rPr lang="en-US" dirty="0" err="1" smtClean="0"/>
              <a:t>anteriores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648" y="1124744"/>
            <a:ext cx="5786214" cy="3919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8823" y="1050318"/>
            <a:ext cx="1947087" cy="4009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Exemplo</a:t>
            </a:r>
            <a:r>
              <a:rPr lang="en-US" dirty="0"/>
              <a:t>:</a:t>
            </a:r>
          </a:p>
          <a:p>
            <a:pPr lvl="1">
              <a:buNone/>
            </a:pPr>
            <a:r>
              <a:rPr lang="en-US" dirty="0"/>
              <a:t>…</a:t>
            </a:r>
          </a:p>
          <a:p>
            <a:pPr lvl="1">
              <a:buNone/>
            </a:pPr>
            <a:r>
              <a:rPr lang="en-US" dirty="0" err="1"/>
              <a:t>int</a:t>
            </a:r>
            <a:r>
              <a:rPr lang="en-US" dirty="0"/>
              <a:t> a = 5, b = 8;</a:t>
            </a:r>
          </a:p>
          <a:p>
            <a:pPr lvl="1">
              <a:buNone/>
            </a:pPr>
            <a:r>
              <a:rPr lang="en-US" dirty="0"/>
              <a:t>if ( a != b )</a:t>
            </a:r>
          </a:p>
          <a:p>
            <a:pPr lvl="1">
              <a:buNone/>
            </a:pPr>
            <a:r>
              <a:rPr lang="en-US" dirty="0"/>
              <a:t>{</a:t>
            </a:r>
          </a:p>
          <a:p>
            <a:pPr lvl="2">
              <a:buNone/>
            </a:pPr>
            <a:r>
              <a:rPr lang="en-US" dirty="0" err="1"/>
              <a:t>printf</a:t>
            </a:r>
            <a:r>
              <a:rPr lang="en-US" dirty="0"/>
              <a:t>(“</a:t>
            </a:r>
            <a:r>
              <a:rPr lang="en-US" dirty="0" err="1"/>
              <a:t>Cinco</a:t>
            </a:r>
            <a:r>
              <a:rPr lang="en-US" dirty="0"/>
              <a:t> é </a:t>
            </a:r>
            <a:r>
              <a:rPr lang="en-US" dirty="0" err="1"/>
              <a:t>diferente</a:t>
            </a:r>
            <a:r>
              <a:rPr lang="en-US" dirty="0"/>
              <a:t> de </a:t>
            </a:r>
            <a:r>
              <a:rPr lang="en-US" dirty="0" err="1"/>
              <a:t>oito</a:t>
            </a:r>
            <a:r>
              <a:rPr lang="en-US" dirty="0"/>
              <a:t>\n”);</a:t>
            </a:r>
          </a:p>
          <a:p>
            <a:pPr lvl="1">
              <a:buNone/>
            </a:pPr>
            <a:r>
              <a:rPr lang="en-US" dirty="0"/>
              <a:t>}</a:t>
            </a:r>
          </a:p>
          <a:p>
            <a:pPr lvl="1">
              <a:buNone/>
            </a:pPr>
            <a:r>
              <a:rPr lang="en-US" dirty="0" err="1"/>
              <a:t>printf</a:t>
            </a:r>
            <a:r>
              <a:rPr lang="en-US" dirty="0"/>
              <a:t>(“</a:t>
            </a:r>
            <a:r>
              <a:rPr lang="en-US" dirty="0" err="1"/>
              <a:t>entendeu</a:t>
            </a:r>
            <a:r>
              <a:rPr lang="en-US" dirty="0"/>
              <a:t>?\n”);</a:t>
            </a:r>
          </a:p>
          <a:p>
            <a:pPr lvl="1">
              <a:buNone/>
            </a:pPr>
            <a:r>
              <a:rPr lang="en-US" dirty="0"/>
              <a:t>…</a:t>
            </a:r>
            <a:endParaRPr lang="pt-BR" dirty="0"/>
          </a:p>
          <a:p>
            <a:endParaRPr lang="en-US" dirty="0"/>
          </a:p>
          <a:p>
            <a:r>
              <a:rPr lang="en-US" dirty="0" err="1"/>
              <a:t>Exercício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Escreva</a:t>
            </a:r>
            <a:r>
              <a:rPr lang="en-US" dirty="0"/>
              <a:t> um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determine o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 </a:t>
            </a:r>
            <a:r>
              <a:rPr lang="en-US" dirty="0" smtClean="0"/>
              <a:t>dados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grpSp>
        <p:nvGrpSpPr>
          <p:cNvPr id="5" name="Group 4"/>
          <p:cNvGrpSpPr/>
          <p:nvPr/>
        </p:nvGrpSpPr>
        <p:grpSpPr>
          <a:xfrm>
            <a:off x="5183437" y="620688"/>
            <a:ext cx="3781051" cy="3902042"/>
            <a:chOff x="5183437" y="620688"/>
            <a:chExt cx="3781051" cy="3902042"/>
          </a:xfrm>
        </p:grpSpPr>
        <p:sp>
          <p:nvSpPr>
            <p:cNvPr id="6" name="Flowchart: Process 5"/>
            <p:cNvSpPr/>
            <p:nvPr/>
          </p:nvSpPr>
          <p:spPr>
            <a:xfrm>
              <a:off x="5638312" y="1515335"/>
              <a:ext cx="1202432" cy="306324"/>
            </a:xfrm>
            <a:prstGeom prst="flowChartProcess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int</a:t>
              </a:r>
              <a:r>
                <a:rPr lang="en-US" sz="1200" dirty="0"/>
                <a:t> a = 5, b = </a:t>
              </a:r>
              <a:r>
                <a:rPr lang="en-US" sz="1200" dirty="0" smtClean="0"/>
                <a:t>8</a:t>
              </a:r>
              <a:endParaRPr lang="en-US" sz="1200" dirty="0"/>
            </a:p>
          </p:txBody>
        </p:sp>
        <p:sp>
          <p:nvSpPr>
            <p:cNvPr id="7" name="Flowchart: Decision 6"/>
            <p:cNvSpPr/>
            <p:nvPr/>
          </p:nvSpPr>
          <p:spPr>
            <a:xfrm>
              <a:off x="5702424" y="2392526"/>
              <a:ext cx="1080120" cy="648072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a!=b</a:t>
              </a:r>
              <a:endParaRPr lang="en-US" sz="1400" dirty="0"/>
            </a:p>
          </p:txBody>
        </p:sp>
        <p:sp>
          <p:nvSpPr>
            <p:cNvPr id="8" name="Flowchart: Process 7"/>
            <p:cNvSpPr/>
            <p:nvPr/>
          </p:nvSpPr>
          <p:spPr>
            <a:xfrm>
              <a:off x="6782544" y="3284984"/>
              <a:ext cx="2181944" cy="30632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printf</a:t>
              </a:r>
              <a:r>
                <a:rPr lang="en-US" sz="1000" dirty="0"/>
                <a:t>(“</a:t>
              </a:r>
              <a:r>
                <a:rPr lang="en-US" sz="1000" dirty="0" err="1"/>
                <a:t>Cinco</a:t>
              </a:r>
              <a:r>
                <a:rPr lang="en-US" sz="1000" dirty="0"/>
                <a:t> é </a:t>
              </a:r>
              <a:r>
                <a:rPr lang="en-US" sz="1000" dirty="0" err="1"/>
                <a:t>diferente</a:t>
              </a:r>
              <a:r>
                <a:rPr lang="en-US" sz="1000" dirty="0"/>
                <a:t> de </a:t>
              </a:r>
              <a:r>
                <a:rPr lang="en-US" sz="1000" dirty="0" err="1"/>
                <a:t>oito</a:t>
              </a:r>
              <a:r>
                <a:rPr lang="en-US" sz="1000" dirty="0"/>
                <a:t>\n</a:t>
              </a:r>
              <a:r>
                <a:rPr lang="en-US" sz="1000" dirty="0" smtClean="0"/>
                <a:t>”)</a:t>
              </a:r>
              <a:endParaRPr lang="en-US" sz="1000" dirty="0"/>
            </a:p>
          </p:txBody>
        </p:sp>
        <p:sp>
          <p:nvSpPr>
            <p:cNvPr id="9" name="Flowchart: Process 8"/>
            <p:cNvSpPr/>
            <p:nvPr/>
          </p:nvSpPr>
          <p:spPr>
            <a:xfrm>
              <a:off x="5493185" y="4216406"/>
              <a:ext cx="1498600" cy="30632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 err="1"/>
                <a:t>printf</a:t>
              </a:r>
              <a:r>
                <a:rPr lang="en-US" sz="1100" dirty="0"/>
                <a:t>(“</a:t>
              </a:r>
              <a:r>
                <a:rPr lang="en-US" sz="1100" dirty="0" err="1"/>
                <a:t>entendeu</a:t>
              </a:r>
              <a:r>
                <a:rPr lang="en-US" sz="1100" dirty="0"/>
                <a:t>?\n</a:t>
              </a:r>
              <a:r>
                <a:rPr lang="en-US" sz="1100" dirty="0" smtClean="0"/>
                <a:t>”)</a:t>
              </a:r>
              <a:endParaRPr lang="en-US" sz="1100" dirty="0"/>
            </a:p>
          </p:txBody>
        </p:sp>
        <p:cxnSp>
          <p:nvCxnSpPr>
            <p:cNvPr id="10" name="Elbow Connector 9"/>
            <p:cNvCxnSpPr>
              <a:stCxn id="6" idx="2"/>
              <a:endCxn id="7" idx="0"/>
            </p:cNvCxnSpPr>
            <p:nvPr/>
          </p:nvCxnSpPr>
          <p:spPr>
            <a:xfrm rot="16200000" flipH="1">
              <a:off x="5955573" y="2105614"/>
              <a:ext cx="570867" cy="2956"/>
            </a:xfrm>
            <a:prstGeom prst="bentConnector3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/>
            <p:cNvCxnSpPr>
              <a:stCxn id="7" idx="3"/>
              <a:endCxn id="8" idx="0"/>
            </p:cNvCxnSpPr>
            <p:nvPr/>
          </p:nvCxnSpPr>
          <p:spPr>
            <a:xfrm>
              <a:off x="6782544" y="2716562"/>
              <a:ext cx="1090972" cy="568422"/>
            </a:xfrm>
            <a:prstGeom prst="bentConnector2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8" idx="2"/>
              <a:endCxn id="9" idx="0"/>
            </p:cNvCxnSpPr>
            <p:nvPr/>
          </p:nvCxnSpPr>
          <p:spPr>
            <a:xfrm rot="5400000">
              <a:off x="6745452" y="3088342"/>
              <a:ext cx="625098" cy="1631031"/>
            </a:xfrm>
            <a:prstGeom prst="bentConnector3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/>
            <p:cNvCxnSpPr>
              <a:stCxn id="7" idx="2"/>
              <a:endCxn id="9" idx="0"/>
            </p:cNvCxnSpPr>
            <p:nvPr/>
          </p:nvCxnSpPr>
          <p:spPr>
            <a:xfrm rot="16200000" flipH="1">
              <a:off x="5654580" y="3628501"/>
              <a:ext cx="1175808" cy="1"/>
            </a:xfrm>
            <a:prstGeom prst="bentConnector3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5183437" y="620688"/>
              <a:ext cx="36166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cap="none" spc="300" dirty="0" err="1" smtClean="0">
                  <a:ln w="11430" cmpd="sng">
                    <a:solidFill>
                      <a:schemeClr val="accent1">
                        <a:tint val="10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1">
                          <a:tint val="83000"/>
                          <a:shade val="100000"/>
                          <a:satMod val="200000"/>
                        </a:schemeClr>
                      </a:gs>
                      <a:gs pos="75000">
                        <a:schemeClr val="accent1">
                          <a:tint val="100000"/>
                          <a:shade val="50000"/>
                          <a:satMod val="150000"/>
                        </a:schemeClr>
                      </a:gs>
                    </a:gsLst>
                    <a:lin ang="5400000"/>
                  </a:gradFill>
                  <a:effectLst>
                    <a:glow rad="45500">
                      <a:schemeClr val="accent1">
                        <a:satMod val="220000"/>
                        <a:alpha val="35000"/>
                      </a:schemeClr>
                    </a:glow>
                  </a:effectLst>
                </a:rPr>
                <a:t>Entenda</a:t>
              </a:r>
              <a:r>
                <a:rPr lang="en-US" sz="2800" b="1" cap="none" spc="300" dirty="0" smtClean="0">
                  <a:ln w="11430" cmpd="sng">
                    <a:solidFill>
                      <a:schemeClr val="accent1">
                        <a:tint val="10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1">
                          <a:tint val="83000"/>
                          <a:shade val="100000"/>
                          <a:satMod val="200000"/>
                        </a:schemeClr>
                      </a:gs>
                      <a:gs pos="75000">
                        <a:schemeClr val="accent1">
                          <a:tint val="100000"/>
                          <a:shade val="50000"/>
                          <a:satMod val="150000"/>
                        </a:schemeClr>
                      </a:gs>
                    </a:gsLst>
                    <a:lin ang="5400000"/>
                  </a:gradFill>
                  <a:effectLst>
                    <a:glow rad="45500">
                      <a:schemeClr val="accent1">
                        <a:satMod val="220000"/>
                        <a:alpha val="35000"/>
                      </a:schemeClr>
                    </a:glow>
                  </a:effectLst>
                </a:rPr>
                <a:t> o </a:t>
              </a:r>
              <a:r>
                <a:rPr lang="en-US" sz="2800" b="1" cap="none" spc="300" dirty="0" err="1" smtClean="0">
                  <a:ln w="11430" cmpd="sng">
                    <a:solidFill>
                      <a:schemeClr val="accent1">
                        <a:tint val="10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1">
                          <a:tint val="83000"/>
                          <a:shade val="100000"/>
                          <a:satMod val="200000"/>
                        </a:schemeClr>
                      </a:gs>
                      <a:gs pos="75000">
                        <a:schemeClr val="accent1">
                          <a:tint val="100000"/>
                          <a:shade val="50000"/>
                          <a:satMod val="150000"/>
                        </a:schemeClr>
                      </a:gs>
                    </a:gsLst>
                    <a:lin ang="5400000"/>
                  </a:gradFill>
                  <a:effectLst>
                    <a:glow rad="45500">
                      <a:schemeClr val="accent1">
                        <a:satMod val="220000"/>
                        <a:alpha val="35000"/>
                      </a:schemeClr>
                    </a:glow>
                  </a:effectLst>
                </a:rPr>
                <a:t>fluxo</a:t>
              </a:r>
              <a:r>
                <a:rPr lang="en-US" sz="2800" b="1" cap="none" spc="300" dirty="0" smtClean="0">
                  <a:ln w="11430" cmpd="sng">
                    <a:solidFill>
                      <a:schemeClr val="accent1">
                        <a:tint val="10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1">
                          <a:tint val="83000"/>
                          <a:shade val="100000"/>
                          <a:satMod val="200000"/>
                        </a:schemeClr>
                      </a:gs>
                      <a:gs pos="75000">
                        <a:schemeClr val="accent1">
                          <a:tint val="100000"/>
                          <a:shade val="50000"/>
                          <a:satMod val="150000"/>
                        </a:schemeClr>
                      </a:gs>
                    </a:gsLst>
                    <a:lin ang="5400000"/>
                  </a:gradFill>
                  <a:effectLst>
                    <a:glow rad="45500">
                      <a:schemeClr val="accent1">
                        <a:satMod val="220000"/>
                        <a:alpha val="35000"/>
                      </a:schemeClr>
                    </a:glow>
                  </a:effectLst>
                </a:rPr>
                <a:t>!</a:t>
              </a:r>
              <a:endParaRPr lang="en-US" sz="28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95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pt-BR" dirty="0" smtClean="0"/>
              <a:t>#include &lt;</a:t>
            </a:r>
            <a:r>
              <a:rPr lang="pt-BR" dirty="0" err="1" smtClean="0"/>
              <a:t>stdio</a:t>
            </a:r>
            <a:r>
              <a:rPr lang="pt-BR" dirty="0" smtClean="0"/>
              <a:t>.h&gt;</a:t>
            </a:r>
          </a:p>
          <a:p>
            <a:pPr>
              <a:buNone/>
            </a:pPr>
            <a:r>
              <a:rPr lang="pt-BR" dirty="0" err="1" smtClean="0"/>
              <a:t>main</a:t>
            </a:r>
            <a:r>
              <a:rPr lang="pt-BR" dirty="0" smtClean="0"/>
              <a:t>()</a:t>
            </a:r>
          </a:p>
          <a:p>
            <a:pPr>
              <a:buNone/>
            </a:pPr>
            <a:r>
              <a:rPr lang="pt-BR" dirty="0" smtClean="0"/>
              <a:t>{ </a:t>
            </a:r>
          </a:p>
          <a:p>
            <a:pPr>
              <a:buNone/>
            </a:pPr>
            <a:r>
              <a:rPr lang="pt-BR" dirty="0" smtClean="0"/>
              <a:t>        </a:t>
            </a:r>
            <a:r>
              <a:rPr lang="pt-BR" dirty="0" err="1" smtClean="0"/>
              <a:t>float</a:t>
            </a:r>
            <a:r>
              <a:rPr lang="pt-BR" dirty="0" smtClean="0"/>
              <a:t> a, b, maior;</a:t>
            </a:r>
          </a:p>
          <a:p>
            <a:pPr>
              <a:buNone/>
            </a:pPr>
            <a:r>
              <a:rPr lang="pt-BR" dirty="0" smtClean="0"/>
              <a:t>        </a:t>
            </a:r>
            <a:r>
              <a:rPr lang="pt-BR" dirty="0" err="1" smtClean="0"/>
              <a:t>printf</a:t>
            </a:r>
            <a:r>
              <a:rPr lang="pt-BR" dirty="0" smtClean="0"/>
              <a:t>("Digite os dois </a:t>
            </a:r>
            <a:r>
              <a:rPr lang="pt-BR" dirty="0" err="1" smtClean="0"/>
              <a:t>numeros</a:t>
            </a:r>
            <a:r>
              <a:rPr lang="pt-BR" dirty="0" smtClean="0"/>
              <a:t>\n");</a:t>
            </a:r>
          </a:p>
          <a:p>
            <a:pPr>
              <a:buNone/>
            </a:pPr>
            <a:r>
              <a:rPr lang="pt-BR" dirty="0" smtClean="0"/>
              <a:t>        </a:t>
            </a:r>
            <a:r>
              <a:rPr lang="pt-BR" dirty="0" err="1" smtClean="0"/>
              <a:t>scanf</a:t>
            </a:r>
            <a:r>
              <a:rPr lang="pt-BR" dirty="0" smtClean="0"/>
              <a:t>("%f %f", &amp;a, &amp;b);</a:t>
            </a:r>
          </a:p>
          <a:p>
            <a:pPr>
              <a:buNone/>
            </a:pPr>
            <a:r>
              <a:rPr lang="pt-BR" dirty="0" smtClean="0"/>
              <a:t>        maior = a;</a:t>
            </a:r>
          </a:p>
          <a:p>
            <a:pPr>
              <a:buNone/>
            </a:pPr>
            <a:r>
              <a:rPr lang="pt-BR" dirty="0" smtClean="0"/>
              <a:t>        </a:t>
            </a:r>
            <a:r>
              <a:rPr lang="pt-BR" dirty="0" err="1" smtClean="0"/>
              <a:t>if</a:t>
            </a:r>
            <a:r>
              <a:rPr lang="pt-BR" dirty="0" smtClean="0"/>
              <a:t> (b &gt; a)</a:t>
            </a:r>
          </a:p>
          <a:p>
            <a:pPr>
              <a:buNone/>
            </a:pPr>
            <a:r>
              <a:rPr lang="pt-BR" dirty="0" smtClean="0"/>
              <a:t>        {</a:t>
            </a:r>
          </a:p>
          <a:p>
            <a:pPr>
              <a:buNone/>
            </a:pPr>
            <a:r>
              <a:rPr lang="pt-BR" dirty="0" smtClean="0"/>
              <a:t>           maior = b;</a:t>
            </a:r>
          </a:p>
          <a:p>
            <a:pPr>
              <a:buNone/>
            </a:pPr>
            <a:r>
              <a:rPr lang="pt-BR" dirty="0" smtClean="0"/>
              <a:t>        }</a:t>
            </a:r>
          </a:p>
          <a:p>
            <a:pPr>
              <a:buNone/>
            </a:pPr>
            <a:r>
              <a:rPr lang="pt-BR" dirty="0" smtClean="0"/>
              <a:t>        </a:t>
            </a:r>
            <a:r>
              <a:rPr lang="pt-BR" dirty="0" err="1" smtClean="0"/>
              <a:t>printf</a:t>
            </a:r>
            <a:r>
              <a:rPr lang="pt-BR" dirty="0" smtClean="0"/>
              <a:t>("O maior dos </a:t>
            </a:r>
            <a:r>
              <a:rPr lang="pt-BR" dirty="0" err="1" smtClean="0"/>
              <a:t>numeros</a:t>
            </a:r>
            <a:r>
              <a:rPr lang="pt-BR" dirty="0" smtClean="0"/>
              <a:t> %f , %f </a:t>
            </a:r>
            <a:r>
              <a:rPr lang="pt-BR" dirty="0" err="1" smtClean="0"/>
              <a:t>eh</a:t>
            </a:r>
            <a:r>
              <a:rPr lang="pt-BR" dirty="0" smtClean="0"/>
              <a:t> %f ", a, b, maior);</a:t>
            </a:r>
          </a:p>
          <a:p>
            <a:pPr>
              <a:buNone/>
            </a:pPr>
            <a:r>
              <a:rPr lang="pt-BR" dirty="0" smtClean="0"/>
              <a:t>}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Ok … </a:t>
            </a:r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partes</a:t>
            </a:r>
            <a:r>
              <a:rPr lang="en-US" dirty="0" smtClean="0"/>
              <a:t>: </a:t>
            </a:r>
            <a:r>
              <a:rPr lang="en-US" dirty="0" err="1" smtClean="0"/>
              <a:t>Vocabulário</a:t>
            </a:r>
            <a:r>
              <a:rPr lang="en-US" dirty="0" smtClean="0"/>
              <a:t>, </a:t>
            </a:r>
            <a:r>
              <a:rPr lang="en-US" dirty="0" err="1" smtClean="0"/>
              <a:t>estado</a:t>
            </a:r>
            <a:r>
              <a:rPr lang="en-US" dirty="0" smtClean="0"/>
              <a:t>, </a:t>
            </a:r>
            <a:r>
              <a:rPr lang="en-US" dirty="0" err="1" smtClean="0"/>
              <a:t>fluxo</a:t>
            </a:r>
            <a:endParaRPr lang="en-US" dirty="0"/>
          </a:p>
        </p:txBody>
      </p:sp>
      <p:pic>
        <p:nvPicPr>
          <p:cNvPr id="7" name="comando_if_parte_1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474788"/>
            <a:ext cx="8229600" cy="462915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35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</a:t>
            </a:r>
            <a:r>
              <a:rPr lang="en-US" dirty="0" err="1" smtClean="0"/>
              <a:t>outra</a:t>
            </a:r>
            <a:r>
              <a:rPr lang="en-US" dirty="0" smtClean="0"/>
              <a:t> </a:t>
            </a:r>
            <a:r>
              <a:rPr lang="en-US" dirty="0" err="1" smtClean="0"/>
              <a:t>entrada</a:t>
            </a:r>
            <a:r>
              <a:rPr lang="en-US" dirty="0" smtClean="0"/>
              <a:t>, </a:t>
            </a:r>
            <a:r>
              <a:rPr lang="en-US" dirty="0" err="1" smtClean="0"/>
              <a:t>mesmo</a:t>
            </a:r>
            <a:r>
              <a:rPr lang="en-US" dirty="0" smtClean="0"/>
              <a:t> </a:t>
            </a:r>
            <a:r>
              <a:rPr lang="en-US" dirty="0" err="1" smtClean="0"/>
              <a:t>exemplo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pic>
        <p:nvPicPr>
          <p:cNvPr id="8" name="comando_if_parte_2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474788"/>
            <a:ext cx="8229600" cy="4629150"/>
          </a:xfrm>
        </p:spPr>
      </p:pic>
    </p:spTree>
    <p:extLst>
      <p:ext uri="{BB962C8B-B14F-4D97-AF65-F5344CB8AC3E}">
        <p14:creationId xmlns:p14="http://schemas.microsoft.com/office/powerpoint/2010/main" val="282049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Exercício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Escreva</a:t>
            </a:r>
            <a:r>
              <a:rPr lang="en-US" dirty="0" smtClean="0"/>
              <a:t> um </a:t>
            </a:r>
            <a:r>
              <a:rPr lang="en-US" dirty="0" err="1" smtClean="0"/>
              <a:t>programa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imprimir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tela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ordem</a:t>
            </a:r>
            <a:r>
              <a:rPr lang="en-US" dirty="0" smtClean="0"/>
              <a:t> </a:t>
            </a:r>
            <a:r>
              <a:rPr lang="en-US" dirty="0" err="1" smtClean="0"/>
              <a:t>crescente</a:t>
            </a:r>
            <a:r>
              <a:rPr lang="en-US" dirty="0" smtClean="0"/>
              <a:t>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números</a:t>
            </a:r>
            <a:r>
              <a:rPr lang="en-US" dirty="0" smtClean="0"/>
              <a:t> dados</a:t>
            </a:r>
          </a:p>
          <a:p>
            <a:endParaRPr lang="en-US" dirty="0"/>
          </a:p>
          <a:p>
            <a:pPr lvl="1"/>
            <a:r>
              <a:rPr lang="en-US" dirty="0" err="1" smtClean="0"/>
              <a:t>Qual</a:t>
            </a:r>
            <a:r>
              <a:rPr lang="en-US" dirty="0" smtClean="0"/>
              <a:t> a </a:t>
            </a:r>
            <a:r>
              <a:rPr lang="en-US" dirty="0" err="1" smtClean="0"/>
              <a:t>entrada</a:t>
            </a:r>
            <a:r>
              <a:rPr lang="en-US" dirty="0" smtClean="0"/>
              <a:t>?</a:t>
            </a:r>
          </a:p>
          <a:p>
            <a:pPr lvl="2"/>
            <a:r>
              <a:rPr lang="en-US" dirty="0" smtClean="0"/>
              <a:t>É </a:t>
            </a:r>
            <a:r>
              <a:rPr lang="en-US" dirty="0" err="1" smtClean="0"/>
              <a:t>inteiro</a:t>
            </a:r>
            <a:r>
              <a:rPr lang="en-US" dirty="0" smtClean="0"/>
              <a:t>? </a:t>
            </a:r>
            <a:r>
              <a:rPr lang="en-US" dirty="0" err="1" smtClean="0"/>
              <a:t>Só</a:t>
            </a:r>
            <a:r>
              <a:rPr lang="en-US" dirty="0" smtClean="0"/>
              <a:t> </a:t>
            </a:r>
            <a:r>
              <a:rPr lang="en-US" dirty="0" err="1" smtClean="0"/>
              <a:t>positivos</a:t>
            </a:r>
            <a:r>
              <a:rPr lang="en-US" dirty="0" smtClean="0"/>
              <a:t>? O zero </a:t>
            </a:r>
            <a:r>
              <a:rPr lang="en-US" dirty="0" err="1" smtClean="0"/>
              <a:t>pode</a:t>
            </a:r>
            <a:r>
              <a:rPr lang="en-US" dirty="0" smtClean="0"/>
              <a:t>?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iguais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 smtClean="0"/>
              <a:t>Qual</a:t>
            </a:r>
            <a:r>
              <a:rPr lang="en-US" dirty="0" smtClean="0"/>
              <a:t> a </a:t>
            </a:r>
            <a:r>
              <a:rPr lang="en-US" dirty="0" err="1" smtClean="0"/>
              <a:t>saída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Como </a:t>
            </a:r>
            <a:r>
              <a:rPr lang="en-US" dirty="0" err="1" smtClean="0"/>
              <a:t>chegar</a:t>
            </a:r>
            <a:r>
              <a:rPr lang="en-US" dirty="0" smtClean="0"/>
              <a:t> </a:t>
            </a:r>
            <a:r>
              <a:rPr lang="en-US" dirty="0" err="1" smtClean="0"/>
              <a:t>lá</a:t>
            </a:r>
            <a:r>
              <a:rPr lang="en-US" dirty="0" smtClean="0"/>
              <a:t>?</a:t>
            </a:r>
          </a:p>
          <a:p>
            <a:pPr marL="457200" lvl="1" indent="0">
              <a:buNone/>
            </a:pP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Já</a:t>
            </a:r>
            <a:r>
              <a:rPr lang="en-US" dirty="0" smtClean="0"/>
              <a:t> </a:t>
            </a:r>
            <a:r>
              <a:rPr lang="en-US" dirty="0" err="1" smtClean="0"/>
              <a:t>testou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#1: </a:t>
            </a:r>
            <a:r>
              <a:rPr lang="en-US" dirty="0" err="1" smtClean="0"/>
              <a:t>maior</a:t>
            </a:r>
            <a:r>
              <a:rPr lang="en-US" dirty="0" smtClean="0"/>
              <a:t> </a:t>
            </a:r>
            <a:r>
              <a:rPr lang="en-US" dirty="0" err="1" smtClean="0"/>
              <a:t>primeiro</a:t>
            </a:r>
            <a:r>
              <a:rPr lang="en-US" dirty="0" smtClean="0"/>
              <a:t>, </a:t>
            </a:r>
            <a:r>
              <a:rPr lang="en-US" dirty="0" err="1" smtClean="0"/>
              <a:t>menor</a:t>
            </a:r>
            <a:r>
              <a:rPr lang="en-US" dirty="0" smtClean="0"/>
              <a:t> </a:t>
            </a:r>
            <a:r>
              <a:rPr lang="en-US" dirty="0" err="1" smtClean="0"/>
              <a:t>depois</a:t>
            </a:r>
            <a:endParaRPr lang="en-US" dirty="0" smtClean="0"/>
          </a:p>
          <a:p>
            <a:pPr lvl="1"/>
            <a:r>
              <a:rPr lang="en-US" dirty="0" smtClean="0"/>
              <a:t>5</a:t>
            </a:r>
          </a:p>
          <a:p>
            <a:pPr lvl="1"/>
            <a:r>
              <a:rPr lang="en-US" dirty="0" smtClean="0"/>
              <a:t>2</a:t>
            </a:r>
          </a:p>
          <a:p>
            <a:r>
              <a:rPr lang="en-US" dirty="0" smtClean="0"/>
              <a:t>#2: </a:t>
            </a:r>
            <a:r>
              <a:rPr lang="en-US" dirty="0" err="1" smtClean="0"/>
              <a:t>menor</a:t>
            </a:r>
            <a:r>
              <a:rPr lang="en-US" dirty="0" smtClean="0"/>
              <a:t> </a:t>
            </a:r>
            <a:r>
              <a:rPr lang="en-US" dirty="0" err="1" smtClean="0"/>
              <a:t>primeiro</a:t>
            </a:r>
            <a:r>
              <a:rPr lang="en-US" dirty="0" smtClean="0"/>
              <a:t>, </a:t>
            </a:r>
            <a:r>
              <a:rPr lang="en-US" dirty="0" err="1" smtClean="0"/>
              <a:t>maior</a:t>
            </a:r>
            <a:r>
              <a:rPr lang="en-US" dirty="0" smtClean="0"/>
              <a:t> </a:t>
            </a:r>
            <a:r>
              <a:rPr lang="en-US" dirty="0" err="1" smtClean="0"/>
              <a:t>depois</a:t>
            </a:r>
            <a:endParaRPr lang="en-US" dirty="0" smtClean="0"/>
          </a:p>
          <a:p>
            <a:pPr lvl="1"/>
            <a:r>
              <a:rPr lang="en-US" dirty="0" smtClean="0"/>
              <a:t>2</a:t>
            </a:r>
          </a:p>
          <a:p>
            <a:pPr lvl="1"/>
            <a:r>
              <a:rPr lang="en-US" dirty="0" smtClean="0"/>
              <a:t>5</a:t>
            </a:r>
          </a:p>
          <a:p>
            <a:r>
              <a:rPr lang="en-US" dirty="0" smtClean="0"/>
              <a:t>#3: </a:t>
            </a:r>
            <a:r>
              <a:rPr lang="en-US" dirty="0" err="1" smtClean="0"/>
              <a:t>números</a:t>
            </a:r>
            <a:r>
              <a:rPr lang="en-US" dirty="0" smtClean="0"/>
              <a:t> </a:t>
            </a:r>
            <a:r>
              <a:rPr lang="en-US" dirty="0" err="1" smtClean="0"/>
              <a:t>iguais</a:t>
            </a:r>
            <a:endParaRPr lang="en-US" dirty="0" smtClean="0"/>
          </a:p>
          <a:p>
            <a:pPr lvl="1"/>
            <a:r>
              <a:rPr lang="en-US" dirty="0" smtClean="0"/>
              <a:t>5</a:t>
            </a:r>
          </a:p>
          <a:p>
            <a:pPr lvl="1"/>
            <a:r>
              <a:rPr lang="en-US" dirty="0" smtClean="0"/>
              <a:t>5	</a:t>
            </a:r>
          </a:p>
          <a:p>
            <a:r>
              <a:rPr lang="en-US" dirty="0" smtClean="0"/>
              <a:t>#4: </a:t>
            </a:r>
            <a:r>
              <a:rPr lang="en-US" dirty="0" err="1" smtClean="0"/>
              <a:t>contendo</a:t>
            </a:r>
            <a:r>
              <a:rPr lang="en-US" dirty="0" smtClean="0"/>
              <a:t> o 0</a:t>
            </a:r>
          </a:p>
          <a:p>
            <a:pPr lvl="1"/>
            <a:r>
              <a:rPr lang="en-US" dirty="0" smtClean="0"/>
              <a:t>0</a:t>
            </a:r>
          </a:p>
          <a:p>
            <a:pPr lvl="1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16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pt-BR" dirty="0" smtClean="0"/>
              <a:t>#include &lt;</a:t>
            </a:r>
            <a:r>
              <a:rPr lang="pt-BR" dirty="0" err="1" smtClean="0"/>
              <a:t>stdio</a:t>
            </a:r>
            <a:r>
              <a:rPr lang="pt-BR" dirty="0" smtClean="0"/>
              <a:t>.h&gt;</a:t>
            </a:r>
          </a:p>
          <a:p>
            <a:pPr>
              <a:buNone/>
            </a:pPr>
            <a:r>
              <a:rPr lang="pt-BR" dirty="0" err="1" smtClean="0"/>
              <a:t>main</a:t>
            </a:r>
            <a:r>
              <a:rPr lang="pt-BR" dirty="0" smtClean="0"/>
              <a:t>()</a:t>
            </a:r>
          </a:p>
          <a:p>
            <a:pPr>
              <a:buNone/>
            </a:pPr>
            <a:r>
              <a:rPr lang="pt-BR" dirty="0" smtClean="0"/>
              <a:t>{ </a:t>
            </a:r>
          </a:p>
          <a:p>
            <a:pPr>
              <a:buNone/>
            </a:pPr>
            <a:r>
              <a:rPr lang="pt-BR" dirty="0" smtClean="0"/>
              <a:t>        </a:t>
            </a:r>
            <a:r>
              <a:rPr lang="pt-BR" dirty="0" err="1" smtClean="0"/>
              <a:t>float</a:t>
            </a:r>
            <a:r>
              <a:rPr lang="pt-BR" dirty="0" smtClean="0"/>
              <a:t> x, y, </a:t>
            </a:r>
            <a:r>
              <a:rPr lang="pt-BR" dirty="0" err="1" smtClean="0"/>
              <a:t>aux</a:t>
            </a:r>
            <a:r>
              <a:rPr lang="pt-BR" dirty="0" smtClean="0"/>
              <a:t>;</a:t>
            </a:r>
          </a:p>
          <a:p>
            <a:pPr>
              <a:buNone/>
            </a:pPr>
            <a:r>
              <a:rPr lang="pt-BR" dirty="0" smtClean="0"/>
              <a:t>        </a:t>
            </a:r>
            <a:r>
              <a:rPr lang="pt-BR" dirty="0" err="1" smtClean="0"/>
              <a:t>printf</a:t>
            </a:r>
            <a:r>
              <a:rPr lang="pt-BR" dirty="0" smtClean="0"/>
              <a:t>("Digite os dois </a:t>
            </a:r>
            <a:r>
              <a:rPr lang="pt-BR" dirty="0" err="1" smtClean="0"/>
              <a:t>numeros</a:t>
            </a:r>
            <a:r>
              <a:rPr lang="pt-BR" dirty="0" smtClean="0"/>
              <a:t>:\n");</a:t>
            </a:r>
          </a:p>
          <a:p>
            <a:pPr>
              <a:buNone/>
            </a:pPr>
            <a:r>
              <a:rPr lang="pt-BR" dirty="0" smtClean="0"/>
              <a:t>        </a:t>
            </a:r>
            <a:r>
              <a:rPr lang="pt-BR" dirty="0" err="1" smtClean="0"/>
              <a:t>scanf</a:t>
            </a:r>
            <a:r>
              <a:rPr lang="pt-BR" dirty="0" smtClean="0"/>
              <a:t>("%f %f", &amp;x, &amp;y);</a:t>
            </a:r>
          </a:p>
          <a:p>
            <a:pPr>
              <a:buNone/>
            </a:pPr>
            <a:r>
              <a:rPr lang="pt-BR" dirty="0" smtClean="0"/>
              <a:t>        </a:t>
            </a:r>
            <a:r>
              <a:rPr lang="pt-BR" dirty="0" err="1" smtClean="0"/>
              <a:t>printf</a:t>
            </a:r>
            <a:r>
              <a:rPr lang="pt-BR" dirty="0" smtClean="0"/>
              <a:t>("</a:t>
            </a:r>
            <a:r>
              <a:rPr lang="pt-BR" dirty="0" err="1" smtClean="0"/>
              <a:t>Conteudos</a:t>
            </a:r>
            <a:r>
              <a:rPr lang="pt-BR" dirty="0" smtClean="0"/>
              <a:t> originais de x e de y: %f , %f \n", x, y);</a:t>
            </a:r>
          </a:p>
          <a:p>
            <a:pPr>
              <a:buNone/>
            </a:pPr>
            <a:r>
              <a:rPr lang="pt-BR" dirty="0" smtClean="0"/>
              <a:t>        </a:t>
            </a:r>
            <a:r>
              <a:rPr lang="pt-BR" dirty="0" err="1" smtClean="0"/>
              <a:t>if</a:t>
            </a:r>
            <a:r>
              <a:rPr lang="pt-BR" dirty="0" smtClean="0"/>
              <a:t> (y &lt; x)</a:t>
            </a:r>
          </a:p>
          <a:p>
            <a:pPr>
              <a:buNone/>
            </a:pPr>
            <a:r>
              <a:rPr lang="pt-BR" dirty="0" smtClean="0"/>
              <a:t>        {</a:t>
            </a:r>
          </a:p>
          <a:p>
            <a:pPr>
              <a:buNone/>
            </a:pPr>
            <a:r>
              <a:rPr lang="pt-BR" dirty="0" smtClean="0"/>
              <a:t>              </a:t>
            </a:r>
            <a:r>
              <a:rPr lang="pt-BR" dirty="0" err="1" smtClean="0"/>
              <a:t>aux</a:t>
            </a:r>
            <a:r>
              <a:rPr lang="pt-BR" dirty="0" smtClean="0"/>
              <a:t> = x;</a:t>
            </a:r>
          </a:p>
          <a:p>
            <a:pPr>
              <a:buNone/>
            </a:pPr>
            <a:r>
              <a:rPr lang="pt-BR" dirty="0" smtClean="0"/>
              <a:t>              x = y;</a:t>
            </a:r>
          </a:p>
          <a:p>
            <a:pPr>
              <a:buNone/>
            </a:pPr>
            <a:r>
              <a:rPr lang="pt-BR" dirty="0" smtClean="0"/>
              <a:t>              y = </a:t>
            </a:r>
            <a:r>
              <a:rPr lang="pt-BR" dirty="0" err="1" smtClean="0"/>
              <a:t>aux</a:t>
            </a:r>
            <a:r>
              <a:rPr lang="pt-BR" dirty="0" smtClean="0"/>
              <a:t>;</a:t>
            </a:r>
          </a:p>
          <a:p>
            <a:pPr>
              <a:buNone/>
            </a:pPr>
            <a:r>
              <a:rPr lang="pt-BR" dirty="0" smtClean="0"/>
              <a:t>        }</a:t>
            </a:r>
          </a:p>
          <a:p>
            <a:pPr>
              <a:buNone/>
            </a:pPr>
            <a:r>
              <a:rPr lang="pt-BR" dirty="0" smtClean="0"/>
              <a:t>        </a:t>
            </a:r>
            <a:r>
              <a:rPr lang="pt-BR" dirty="0" err="1" smtClean="0"/>
              <a:t>printf</a:t>
            </a:r>
            <a:r>
              <a:rPr lang="pt-BR" dirty="0" smtClean="0"/>
              <a:t>("</a:t>
            </a:r>
            <a:r>
              <a:rPr lang="pt-BR" dirty="0" err="1" smtClean="0"/>
              <a:t>Conteudos</a:t>
            </a:r>
            <a:r>
              <a:rPr lang="pt-BR" dirty="0" smtClean="0"/>
              <a:t> de x e de y ordenados: %f , %f\n", x, y);</a:t>
            </a:r>
          </a:p>
          <a:p>
            <a:pPr>
              <a:buNone/>
            </a:pPr>
            <a:r>
              <a:rPr lang="pt-BR" dirty="0" smtClean="0"/>
              <a:t>}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Comando</a:t>
            </a:r>
            <a:r>
              <a:rPr lang="en-US" dirty="0" smtClean="0"/>
              <a:t> if-else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 err="1" smtClean="0"/>
              <a:t>if</a:t>
            </a:r>
            <a:r>
              <a:rPr lang="pt-BR" dirty="0" smtClean="0"/>
              <a:t> ( </a:t>
            </a:r>
            <a:r>
              <a:rPr lang="pt-BR" dirty="0" err="1" smtClean="0"/>
              <a:t>expressao</a:t>
            </a:r>
            <a:r>
              <a:rPr lang="pt-BR" dirty="0" smtClean="0"/>
              <a:t> )</a:t>
            </a:r>
          </a:p>
          <a:p>
            <a:pPr>
              <a:buNone/>
            </a:pPr>
            <a:r>
              <a:rPr lang="pt-BR" dirty="0" smtClean="0"/>
              <a:t>{</a:t>
            </a:r>
          </a:p>
          <a:p>
            <a:pPr lvl="1">
              <a:buNone/>
            </a:pPr>
            <a:r>
              <a:rPr lang="pt-BR" sz="1600" dirty="0" smtClean="0"/>
              <a:t>		      Sequência de comandos 1</a:t>
            </a:r>
          </a:p>
          <a:p>
            <a:pPr>
              <a:buNone/>
            </a:pPr>
            <a:r>
              <a:rPr lang="pt-BR" dirty="0" smtClean="0"/>
              <a:t>}</a:t>
            </a:r>
          </a:p>
          <a:p>
            <a:pPr>
              <a:buNone/>
            </a:pPr>
            <a:r>
              <a:rPr lang="pt-BR" dirty="0" err="1" smtClean="0"/>
              <a:t>else</a:t>
            </a:r>
            <a:endParaRPr lang="pt-BR" dirty="0" smtClean="0"/>
          </a:p>
          <a:p>
            <a:pPr>
              <a:buNone/>
            </a:pPr>
            <a:r>
              <a:rPr lang="pt-BR" dirty="0" smtClean="0"/>
              <a:t>{</a:t>
            </a:r>
          </a:p>
          <a:p>
            <a:pPr lvl="1">
              <a:buNone/>
            </a:pPr>
            <a:r>
              <a:rPr lang="pt-BR" sz="1600" dirty="0" smtClean="0"/>
              <a:t>		      Sequência de comandos 2</a:t>
            </a:r>
          </a:p>
          <a:p>
            <a:pPr>
              <a:buNone/>
            </a:pPr>
            <a:r>
              <a:rPr lang="pt-BR" dirty="0" smtClean="0"/>
              <a:t>}</a:t>
            </a:r>
          </a:p>
          <a:p>
            <a:pPr>
              <a:buNone/>
            </a:pP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5" name="Flowchart: Process 4"/>
          <p:cNvSpPr/>
          <p:nvPr/>
        </p:nvSpPr>
        <p:spPr>
          <a:xfrm>
            <a:off x="7956376" y="2132856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" name="Flowchart: Decision 5"/>
          <p:cNvSpPr/>
          <p:nvPr/>
        </p:nvSpPr>
        <p:spPr>
          <a:xfrm>
            <a:off x="6442162" y="980728"/>
            <a:ext cx="914400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</a:t>
            </a:r>
            <a:endParaRPr lang="en-US" dirty="0"/>
          </a:p>
        </p:txBody>
      </p:sp>
      <p:sp>
        <p:nvSpPr>
          <p:cNvPr id="7" name="Flowchart: Process 6"/>
          <p:cNvSpPr/>
          <p:nvPr/>
        </p:nvSpPr>
        <p:spPr>
          <a:xfrm>
            <a:off x="6444208" y="2135615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8" name="Flowchart: Process 7"/>
          <p:cNvSpPr/>
          <p:nvPr/>
        </p:nvSpPr>
        <p:spPr>
          <a:xfrm>
            <a:off x="6449733" y="3284985"/>
            <a:ext cx="914400" cy="612648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10" name="Elbow Connector 9"/>
          <p:cNvCxnSpPr>
            <a:stCxn id="6" idx="2"/>
            <a:endCxn id="7" idx="0"/>
          </p:cNvCxnSpPr>
          <p:nvPr/>
        </p:nvCxnSpPr>
        <p:spPr>
          <a:xfrm rot="16200000" flipH="1">
            <a:off x="6629266" y="1863472"/>
            <a:ext cx="542239" cy="2046"/>
          </a:xfrm>
          <a:prstGeom prst="bentConnector3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6" idx="3"/>
            <a:endCxn id="5" idx="0"/>
          </p:cNvCxnSpPr>
          <p:nvPr/>
        </p:nvCxnSpPr>
        <p:spPr>
          <a:xfrm>
            <a:off x="7356562" y="1287052"/>
            <a:ext cx="1057014" cy="845804"/>
          </a:xfrm>
          <a:prstGeom prst="bentConnector2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7" idx="2"/>
            <a:endCxn id="8" idx="0"/>
          </p:cNvCxnSpPr>
          <p:nvPr/>
        </p:nvCxnSpPr>
        <p:spPr>
          <a:xfrm rot="16200000" flipH="1">
            <a:off x="6635809" y="3013861"/>
            <a:ext cx="536722" cy="5525"/>
          </a:xfrm>
          <a:prstGeom prst="bentConnector3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5" idx="2"/>
            <a:endCxn id="8" idx="3"/>
          </p:cNvCxnSpPr>
          <p:nvPr/>
        </p:nvCxnSpPr>
        <p:spPr>
          <a:xfrm rot="5400000">
            <a:off x="7465953" y="2643685"/>
            <a:ext cx="845805" cy="1049443"/>
          </a:xfrm>
          <a:prstGeom prst="bentConnector2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812360" y="959561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132269" y="155679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21" name="Flowchart: Process 20"/>
          <p:cNvSpPr/>
          <p:nvPr/>
        </p:nvSpPr>
        <p:spPr>
          <a:xfrm>
            <a:off x="834143" y="2348880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2" name="Flowchart: Process 21"/>
          <p:cNvSpPr/>
          <p:nvPr/>
        </p:nvSpPr>
        <p:spPr>
          <a:xfrm>
            <a:off x="834143" y="4221088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3" name="Flowchart: Process 22"/>
          <p:cNvSpPr/>
          <p:nvPr/>
        </p:nvSpPr>
        <p:spPr>
          <a:xfrm>
            <a:off x="539552" y="5264624"/>
            <a:ext cx="914400" cy="612648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Exercício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Escreva</a:t>
            </a:r>
            <a:r>
              <a:rPr lang="en-US" dirty="0" smtClean="0"/>
              <a:t> um </a:t>
            </a:r>
            <a:r>
              <a:rPr lang="en-US" dirty="0" err="1" smtClean="0"/>
              <a:t>programa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escreva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tela</a:t>
            </a:r>
            <a:r>
              <a:rPr lang="en-US" dirty="0" smtClean="0"/>
              <a:t> se um dado 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inteiro</a:t>
            </a:r>
            <a:r>
              <a:rPr lang="en-US" dirty="0" smtClean="0"/>
              <a:t> é par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ímpar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pt-BR" dirty="0" err="1" smtClean="0"/>
              <a:t>main</a:t>
            </a:r>
            <a:r>
              <a:rPr lang="pt-BR" dirty="0" smtClean="0"/>
              <a:t>()</a:t>
            </a:r>
          </a:p>
          <a:p>
            <a:pPr>
              <a:buNone/>
            </a:pPr>
            <a:r>
              <a:rPr lang="pt-BR" dirty="0" smtClean="0"/>
              <a:t>{</a:t>
            </a:r>
          </a:p>
          <a:p>
            <a:pPr>
              <a:buNone/>
            </a:pPr>
            <a:r>
              <a:rPr lang="pt-BR" dirty="0" smtClean="0"/>
              <a:t>       </a:t>
            </a:r>
            <a:r>
              <a:rPr lang="pt-BR" dirty="0" err="1" smtClean="0"/>
              <a:t>int</a:t>
            </a:r>
            <a:r>
              <a:rPr lang="pt-BR" dirty="0" smtClean="0"/>
              <a:t> numero;</a:t>
            </a:r>
          </a:p>
          <a:p>
            <a:pPr>
              <a:buNone/>
            </a:pPr>
            <a:r>
              <a:rPr lang="pt-BR" dirty="0" smtClean="0"/>
              <a:t>       </a:t>
            </a:r>
            <a:r>
              <a:rPr lang="pt-BR" dirty="0" err="1" smtClean="0"/>
              <a:t>printf</a:t>
            </a:r>
            <a:r>
              <a:rPr lang="pt-BR" dirty="0" smtClean="0"/>
              <a:t>("Digite um numero inteiro:\n");</a:t>
            </a:r>
          </a:p>
          <a:p>
            <a:pPr>
              <a:buNone/>
            </a:pPr>
            <a:r>
              <a:rPr lang="pt-BR" dirty="0" smtClean="0"/>
              <a:t>       </a:t>
            </a:r>
            <a:r>
              <a:rPr lang="pt-BR" dirty="0" err="1" smtClean="0"/>
              <a:t>scanf</a:t>
            </a:r>
            <a:r>
              <a:rPr lang="pt-BR" dirty="0" smtClean="0"/>
              <a:t>("%d",&amp;numero);</a:t>
            </a:r>
          </a:p>
          <a:p>
            <a:pPr>
              <a:buNone/>
            </a:pPr>
            <a:r>
              <a:rPr lang="pt-BR" dirty="0" smtClean="0"/>
              <a:t>       </a:t>
            </a:r>
            <a:r>
              <a:rPr lang="pt-BR" dirty="0" err="1" smtClean="0"/>
              <a:t>if</a:t>
            </a:r>
            <a:r>
              <a:rPr lang="pt-BR" dirty="0" smtClean="0"/>
              <a:t> ( (numero % 2) ==0 )</a:t>
            </a:r>
          </a:p>
          <a:p>
            <a:pPr>
              <a:buNone/>
            </a:pPr>
            <a:r>
              <a:rPr lang="pt-BR" dirty="0"/>
              <a:t>	 </a:t>
            </a:r>
            <a:r>
              <a:rPr lang="pt-BR" dirty="0" smtClean="0"/>
              <a:t>  {</a:t>
            </a:r>
          </a:p>
          <a:p>
            <a:pPr>
              <a:buNone/>
            </a:pPr>
            <a:r>
              <a:rPr lang="pt-BR" dirty="0" smtClean="0"/>
              <a:t>            </a:t>
            </a:r>
            <a:r>
              <a:rPr lang="pt-BR" dirty="0" err="1" smtClean="0"/>
              <a:t>printf</a:t>
            </a:r>
            <a:r>
              <a:rPr lang="pt-BR" dirty="0" smtClean="0"/>
              <a:t>("O numero %d </a:t>
            </a:r>
            <a:r>
              <a:rPr lang="pt-BR" dirty="0" err="1" smtClean="0"/>
              <a:t>eh</a:t>
            </a:r>
            <a:r>
              <a:rPr lang="pt-BR" dirty="0" smtClean="0"/>
              <a:t> par!\n",numero);</a:t>
            </a:r>
          </a:p>
          <a:p>
            <a:pPr>
              <a:buNone/>
            </a:pPr>
            <a:r>
              <a:rPr lang="pt-BR" dirty="0" smtClean="0"/>
              <a:t>       }</a:t>
            </a:r>
          </a:p>
          <a:p>
            <a:pPr>
              <a:buNone/>
            </a:pPr>
            <a:r>
              <a:rPr lang="pt-BR" dirty="0"/>
              <a:t>	 </a:t>
            </a:r>
            <a:r>
              <a:rPr lang="pt-BR" dirty="0" smtClean="0"/>
              <a:t>  </a:t>
            </a:r>
            <a:r>
              <a:rPr lang="pt-BR" dirty="0" err="1" smtClean="0"/>
              <a:t>else</a:t>
            </a:r>
            <a:endParaRPr lang="pt-BR" dirty="0" smtClean="0"/>
          </a:p>
          <a:p>
            <a:pPr>
              <a:buNone/>
            </a:pPr>
            <a:r>
              <a:rPr lang="pt-BR" dirty="0"/>
              <a:t>	</a:t>
            </a:r>
            <a:r>
              <a:rPr lang="pt-BR" dirty="0" smtClean="0"/>
              <a:t>   {</a:t>
            </a:r>
          </a:p>
          <a:p>
            <a:pPr>
              <a:buNone/>
            </a:pPr>
            <a:r>
              <a:rPr lang="pt-BR" dirty="0" smtClean="0"/>
              <a:t>             </a:t>
            </a:r>
            <a:r>
              <a:rPr lang="pt-BR" dirty="0" err="1" smtClean="0"/>
              <a:t>printf</a:t>
            </a:r>
            <a:r>
              <a:rPr lang="pt-BR" dirty="0" smtClean="0"/>
              <a:t>("O numero %d </a:t>
            </a:r>
            <a:r>
              <a:rPr lang="pt-BR" dirty="0" err="1" smtClean="0"/>
              <a:t>eh</a:t>
            </a:r>
            <a:r>
              <a:rPr lang="pt-BR" dirty="0" smtClean="0"/>
              <a:t> impar!\n",numero);</a:t>
            </a:r>
          </a:p>
          <a:p>
            <a:pPr>
              <a:buNone/>
            </a:pPr>
            <a:r>
              <a:rPr lang="pt-BR" dirty="0" smtClean="0"/>
              <a:t>       }</a:t>
            </a:r>
          </a:p>
          <a:p>
            <a:pPr>
              <a:buNone/>
            </a:pPr>
            <a:r>
              <a:rPr lang="pt-BR" dirty="0" smtClean="0"/>
              <a:t>}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sz="2000" dirty="0"/>
              <a:t>#include &lt;</a:t>
            </a:r>
            <a:r>
              <a:rPr lang="pt-BR" sz="2000" dirty="0" err="1"/>
              <a:t>stdio.h</a:t>
            </a:r>
            <a:r>
              <a:rPr lang="pt-BR" sz="2000" dirty="0"/>
              <a:t>&gt;</a:t>
            </a:r>
          </a:p>
          <a:p>
            <a:pPr>
              <a:buNone/>
            </a:pPr>
            <a:r>
              <a:rPr lang="pt-BR" sz="2000" dirty="0" err="1"/>
              <a:t>main</a:t>
            </a:r>
            <a:r>
              <a:rPr lang="pt-BR" sz="2000" dirty="0"/>
              <a:t>()</a:t>
            </a:r>
          </a:p>
          <a:p>
            <a:pPr>
              <a:buNone/>
            </a:pPr>
            <a:r>
              <a:rPr lang="pt-BR" sz="2000" dirty="0"/>
              <a:t>{</a:t>
            </a:r>
          </a:p>
          <a:p>
            <a:pPr>
              <a:buNone/>
            </a:pPr>
            <a:r>
              <a:rPr lang="pt-BR" sz="2000" dirty="0"/>
              <a:t>       </a:t>
            </a:r>
            <a:r>
              <a:rPr lang="pt-BR" sz="2000" dirty="0" err="1"/>
              <a:t>int</a:t>
            </a:r>
            <a:r>
              <a:rPr lang="pt-BR" sz="2000" dirty="0"/>
              <a:t> numero, unidades;</a:t>
            </a:r>
          </a:p>
          <a:p>
            <a:pPr>
              <a:buNone/>
            </a:pPr>
            <a:endParaRPr lang="pt-BR" sz="2000" dirty="0"/>
          </a:p>
          <a:p>
            <a:pPr>
              <a:buNone/>
            </a:pPr>
            <a:r>
              <a:rPr lang="pt-BR" sz="2000" dirty="0"/>
              <a:t>       </a:t>
            </a:r>
            <a:r>
              <a:rPr lang="pt-BR" sz="2000" dirty="0" err="1"/>
              <a:t>scanf</a:t>
            </a:r>
            <a:r>
              <a:rPr lang="pt-BR" sz="2000" dirty="0"/>
              <a:t>("%d", &amp;numero);</a:t>
            </a:r>
          </a:p>
          <a:p>
            <a:pPr>
              <a:buNone/>
            </a:pPr>
            <a:r>
              <a:rPr lang="pt-BR" sz="2000" dirty="0"/>
              <a:t>       unidades = numero % 10;</a:t>
            </a:r>
          </a:p>
          <a:p>
            <a:pPr>
              <a:buNone/>
            </a:pPr>
            <a:r>
              <a:rPr lang="pt-BR" sz="2000" dirty="0"/>
              <a:t>       </a:t>
            </a:r>
            <a:r>
              <a:rPr lang="pt-BR" sz="2000" dirty="0" err="1"/>
              <a:t>printf</a:t>
            </a:r>
            <a:r>
              <a:rPr lang="pt-BR" sz="2000" dirty="0"/>
              <a:t>("%d\n", unidades);</a:t>
            </a:r>
          </a:p>
          <a:p>
            <a:pPr>
              <a:buNone/>
            </a:pPr>
            <a:r>
              <a:rPr lang="pt-BR" sz="2000" dirty="0"/>
              <a:t>}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Exemplo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No </a:t>
            </a:r>
            <a:r>
              <a:rPr lang="en-US" dirty="0" err="1" smtClean="0"/>
              <a:t>programa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,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prevemos</a:t>
            </a:r>
            <a:r>
              <a:rPr lang="en-US" dirty="0" smtClean="0"/>
              <a:t> o </a:t>
            </a:r>
            <a:r>
              <a:rPr lang="en-US" dirty="0" err="1" smtClean="0"/>
              <a:t>caso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números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iguais</a:t>
            </a:r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pt-BR" dirty="0" smtClean="0"/>
              <a:t>#include &lt;</a:t>
            </a:r>
            <a:r>
              <a:rPr lang="pt-BR" dirty="0" err="1" smtClean="0"/>
              <a:t>stdio</a:t>
            </a:r>
            <a:r>
              <a:rPr lang="pt-BR" dirty="0" smtClean="0"/>
              <a:t>.h&gt;</a:t>
            </a:r>
          </a:p>
          <a:p>
            <a:pPr>
              <a:buNone/>
            </a:pPr>
            <a:r>
              <a:rPr lang="pt-BR" dirty="0" err="1" smtClean="0"/>
              <a:t>main</a:t>
            </a:r>
            <a:r>
              <a:rPr lang="pt-BR" dirty="0" smtClean="0"/>
              <a:t>()</a:t>
            </a:r>
          </a:p>
          <a:p>
            <a:pPr>
              <a:buNone/>
            </a:pPr>
            <a:r>
              <a:rPr lang="pt-BR" dirty="0" smtClean="0"/>
              <a:t>{ </a:t>
            </a:r>
          </a:p>
          <a:p>
            <a:pPr>
              <a:buNone/>
            </a:pPr>
            <a:r>
              <a:rPr lang="pt-BR" dirty="0" smtClean="0"/>
              <a:t>        </a:t>
            </a:r>
            <a:r>
              <a:rPr lang="pt-BR" dirty="0" err="1" smtClean="0"/>
              <a:t>float</a:t>
            </a:r>
            <a:r>
              <a:rPr lang="pt-BR" dirty="0" smtClean="0"/>
              <a:t> a, b, maior;</a:t>
            </a:r>
          </a:p>
          <a:p>
            <a:pPr>
              <a:buNone/>
            </a:pPr>
            <a:r>
              <a:rPr lang="pt-BR" dirty="0" smtClean="0"/>
              <a:t>        </a:t>
            </a:r>
            <a:r>
              <a:rPr lang="pt-BR" dirty="0" err="1" smtClean="0"/>
              <a:t>printf</a:t>
            </a:r>
            <a:r>
              <a:rPr lang="pt-BR" dirty="0" smtClean="0"/>
              <a:t>("Digite os dois </a:t>
            </a:r>
            <a:r>
              <a:rPr lang="pt-BR" dirty="0" err="1" smtClean="0"/>
              <a:t>numeros</a:t>
            </a:r>
            <a:r>
              <a:rPr lang="pt-BR" dirty="0" smtClean="0"/>
              <a:t>\n");</a:t>
            </a:r>
          </a:p>
          <a:p>
            <a:pPr>
              <a:buNone/>
            </a:pPr>
            <a:r>
              <a:rPr lang="pt-BR" dirty="0" smtClean="0"/>
              <a:t>        </a:t>
            </a:r>
            <a:r>
              <a:rPr lang="pt-BR" dirty="0" err="1" smtClean="0"/>
              <a:t>scanf</a:t>
            </a:r>
            <a:r>
              <a:rPr lang="pt-BR" dirty="0" smtClean="0"/>
              <a:t>("%f %f", &amp;a, &amp;b);</a:t>
            </a:r>
          </a:p>
          <a:p>
            <a:pPr>
              <a:buNone/>
            </a:pPr>
            <a:r>
              <a:rPr lang="pt-BR" dirty="0" smtClean="0"/>
              <a:t>        maior = a;</a:t>
            </a:r>
          </a:p>
          <a:p>
            <a:pPr>
              <a:buNone/>
            </a:pPr>
            <a:r>
              <a:rPr lang="pt-BR" dirty="0" smtClean="0"/>
              <a:t>        </a:t>
            </a:r>
            <a:r>
              <a:rPr lang="pt-BR" dirty="0" err="1" smtClean="0"/>
              <a:t>if</a:t>
            </a:r>
            <a:r>
              <a:rPr lang="pt-BR" dirty="0" smtClean="0"/>
              <a:t> (b &gt; a)</a:t>
            </a:r>
          </a:p>
          <a:p>
            <a:pPr>
              <a:buNone/>
            </a:pPr>
            <a:r>
              <a:rPr lang="pt-BR" dirty="0"/>
              <a:t>	</a:t>
            </a:r>
            <a:r>
              <a:rPr lang="pt-BR" dirty="0" smtClean="0"/>
              <a:t>  {</a:t>
            </a:r>
          </a:p>
          <a:p>
            <a:pPr>
              <a:buNone/>
            </a:pPr>
            <a:r>
              <a:rPr lang="pt-BR" dirty="0" smtClean="0"/>
              <a:t>           maior = b;</a:t>
            </a:r>
          </a:p>
          <a:p>
            <a:pPr>
              <a:buNone/>
            </a:pPr>
            <a:r>
              <a:rPr lang="pt-BR" dirty="0" smtClean="0"/>
              <a:t>        }</a:t>
            </a:r>
          </a:p>
          <a:p>
            <a:pPr>
              <a:buNone/>
            </a:pPr>
            <a:r>
              <a:rPr lang="pt-BR" dirty="0" smtClean="0"/>
              <a:t>        </a:t>
            </a:r>
            <a:r>
              <a:rPr lang="pt-BR" dirty="0" err="1" smtClean="0"/>
              <a:t>printf</a:t>
            </a:r>
            <a:r>
              <a:rPr lang="pt-BR" dirty="0" smtClean="0"/>
              <a:t>("O maior dos </a:t>
            </a:r>
            <a:r>
              <a:rPr lang="pt-BR" dirty="0" err="1" smtClean="0"/>
              <a:t>numeros</a:t>
            </a:r>
            <a:r>
              <a:rPr lang="pt-BR" dirty="0" smtClean="0"/>
              <a:t> %f , %f </a:t>
            </a:r>
            <a:r>
              <a:rPr lang="pt-BR" dirty="0" err="1" smtClean="0"/>
              <a:t>eh</a:t>
            </a:r>
            <a:r>
              <a:rPr lang="pt-BR" dirty="0" smtClean="0"/>
              <a:t> %f ", a, b, maior);</a:t>
            </a:r>
          </a:p>
          <a:p>
            <a:pPr>
              <a:buNone/>
            </a:pPr>
            <a:r>
              <a:rPr lang="pt-BR" dirty="0" smtClean="0"/>
              <a:t>}</a:t>
            </a:r>
          </a:p>
          <a:p>
            <a:pPr lvl="1"/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Exercício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Escreva</a:t>
            </a:r>
            <a:r>
              <a:rPr lang="en-US" dirty="0" smtClean="0"/>
              <a:t> um </a:t>
            </a:r>
            <a:r>
              <a:rPr lang="en-US" dirty="0" err="1" smtClean="0"/>
              <a:t>programa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dado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números</a:t>
            </a:r>
            <a:r>
              <a:rPr lang="en-US" dirty="0" smtClean="0"/>
              <a:t>, </a:t>
            </a:r>
            <a:r>
              <a:rPr lang="en-US" dirty="0" err="1" smtClean="0"/>
              <a:t>indique</a:t>
            </a:r>
            <a:r>
              <a:rPr lang="en-US" dirty="0" smtClean="0"/>
              <a:t> o </a:t>
            </a:r>
            <a:r>
              <a:rPr lang="en-US" dirty="0" err="1" smtClean="0"/>
              <a:t>maior</a:t>
            </a:r>
            <a:r>
              <a:rPr lang="en-US" dirty="0" smtClean="0"/>
              <a:t> deles, </a:t>
            </a:r>
            <a:r>
              <a:rPr lang="en-US" dirty="0" err="1" smtClean="0"/>
              <a:t>caso</a:t>
            </a:r>
            <a:r>
              <a:rPr lang="en-US" dirty="0" smtClean="0"/>
              <a:t> </a:t>
            </a:r>
            <a:r>
              <a:rPr lang="en-US" dirty="0" err="1" smtClean="0"/>
              <a:t>exista</a:t>
            </a:r>
            <a:r>
              <a:rPr lang="en-US" dirty="0" smtClean="0"/>
              <a:t>,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então</a:t>
            </a:r>
            <a:r>
              <a:rPr lang="en-US" dirty="0" smtClean="0"/>
              <a:t> </a:t>
            </a:r>
            <a:r>
              <a:rPr lang="en-US" dirty="0" err="1" smtClean="0"/>
              <a:t>indique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números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iguais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pt-BR" dirty="0" smtClean="0"/>
              <a:t>#include &lt;</a:t>
            </a:r>
            <a:r>
              <a:rPr lang="pt-BR" dirty="0" err="1" smtClean="0"/>
              <a:t>stdio</a:t>
            </a:r>
            <a:r>
              <a:rPr lang="pt-BR" dirty="0" smtClean="0"/>
              <a:t>.h&gt;</a:t>
            </a:r>
          </a:p>
          <a:p>
            <a:pPr>
              <a:buNone/>
            </a:pPr>
            <a:r>
              <a:rPr lang="pt-BR" dirty="0" err="1" smtClean="0"/>
              <a:t>main</a:t>
            </a:r>
            <a:r>
              <a:rPr lang="pt-BR" dirty="0" smtClean="0"/>
              <a:t>(){ </a:t>
            </a:r>
          </a:p>
          <a:p>
            <a:pPr>
              <a:buNone/>
            </a:pPr>
            <a:r>
              <a:rPr lang="pt-BR" dirty="0" smtClean="0"/>
              <a:t>        </a:t>
            </a:r>
            <a:r>
              <a:rPr lang="pt-BR" dirty="0" err="1" smtClean="0"/>
              <a:t>float</a:t>
            </a:r>
            <a:r>
              <a:rPr lang="pt-BR" dirty="0" smtClean="0"/>
              <a:t> a, b, maior;</a:t>
            </a:r>
          </a:p>
          <a:p>
            <a:pPr>
              <a:buNone/>
            </a:pPr>
            <a:r>
              <a:rPr lang="pt-BR" dirty="0" smtClean="0"/>
              <a:t>        </a:t>
            </a:r>
            <a:r>
              <a:rPr lang="pt-BR" dirty="0" err="1" smtClean="0"/>
              <a:t>printf</a:t>
            </a:r>
            <a:r>
              <a:rPr lang="pt-BR" dirty="0" smtClean="0"/>
              <a:t>("Digite os dois </a:t>
            </a:r>
            <a:r>
              <a:rPr lang="pt-BR" dirty="0" err="1" smtClean="0"/>
              <a:t>numeros</a:t>
            </a:r>
            <a:r>
              <a:rPr lang="pt-BR" dirty="0" smtClean="0"/>
              <a:t>\n");</a:t>
            </a:r>
          </a:p>
          <a:p>
            <a:pPr>
              <a:buNone/>
            </a:pPr>
            <a:r>
              <a:rPr lang="pt-BR" dirty="0" smtClean="0"/>
              <a:t>        </a:t>
            </a:r>
            <a:r>
              <a:rPr lang="pt-BR" dirty="0" err="1" smtClean="0"/>
              <a:t>scanf</a:t>
            </a:r>
            <a:r>
              <a:rPr lang="pt-BR" dirty="0" smtClean="0"/>
              <a:t>("%f %f", &amp;a, &amp;b);</a:t>
            </a:r>
          </a:p>
          <a:p>
            <a:pPr>
              <a:buNone/>
            </a:pPr>
            <a:r>
              <a:rPr lang="pt-BR" dirty="0" smtClean="0"/>
              <a:t>        maior = a;</a:t>
            </a:r>
          </a:p>
          <a:p>
            <a:pPr>
              <a:buNone/>
            </a:pPr>
            <a:r>
              <a:rPr lang="pt-BR" dirty="0" smtClean="0"/>
              <a:t>        </a:t>
            </a:r>
            <a:r>
              <a:rPr lang="pt-BR" dirty="0" err="1" smtClean="0"/>
              <a:t>if</a:t>
            </a:r>
            <a:r>
              <a:rPr lang="pt-BR" dirty="0" smtClean="0"/>
              <a:t> (b &gt; a)</a:t>
            </a:r>
          </a:p>
          <a:p>
            <a:pPr>
              <a:buNone/>
            </a:pPr>
            <a:r>
              <a:rPr lang="pt-BR" dirty="0"/>
              <a:t>	</a:t>
            </a:r>
            <a:r>
              <a:rPr lang="pt-BR" dirty="0" smtClean="0"/>
              <a:t>  {</a:t>
            </a:r>
          </a:p>
          <a:p>
            <a:pPr>
              <a:buNone/>
            </a:pPr>
            <a:r>
              <a:rPr lang="pt-BR" dirty="0" smtClean="0"/>
              <a:t>           maior = b;</a:t>
            </a:r>
          </a:p>
          <a:p>
            <a:pPr>
              <a:buNone/>
            </a:pPr>
            <a:r>
              <a:rPr lang="pt-BR" dirty="0" smtClean="0"/>
              <a:t>        }</a:t>
            </a:r>
          </a:p>
          <a:p>
            <a:pPr>
              <a:buNone/>
            </a:pPr>
            <a:r>
              <a:rPr lang="pt-BR" dirty="0" smtClean="0"/>
              <a:t>        </a:t>
            </a:r>
            <a:r>
              <a:rPr lang="pt-BR" dirty="0" err="1" smtClean="0"/>
              <a:t>if</a:t>
            </a:r>
            <a:r>
              <a:rPr lang="pt-BR" dirty="0" smtClean="0"/>
              <a:t> (a==b)</a:t>
            </a:r>
          </a:p>
          <a:p>
            <a:pPr>
              <a:buNone/>
            </a:pPr>
            <a:r>
              <a:rPr lang="pt-BR" dirty="0"/>
              <a:t>	</a:t>
            </a:r>
            <a:r>
              <a:rPr lang="pt-BR" dirty="0" smtClean="0"/>
              <a:t> {</a:t>
            </a:r>
          </a:p>
          <a:p>
            <a:pPr>
              <a:buNone/>
            </a:pPr>
            <a:r>
              <a:rPr lang="pt-BR" dirty="0" smtClean="0"/>
              <a:t>                  </a:t>
            </a:r>
            <a:r>
              <a:rPr lang="pt-BR" dirty="0" err="1" smtClean="0"/>
              <a:t>printf</a:t>
            </a:r>
            <a:r>
              <a:rPr lang="pt-BR" dirty="0" smtClean="0"/>
              <a:t>("Os </a:t>
            </a:r>
            <a:r>
              <a:rPr lang="pt-BR" dirty="0" err="1" smtClean="0"/>
              <a:t>numeros</a:t>
            </a:r>
            <a:r>
              <a:rPr lang="pt-BR" dirty="0" smtClean="0"/>
              <a:t> digitados </a:t>
            </a:r>
            <a:r>
              <a:rPr lang="pt-BR" dirty="0" err="1" smtClean="0"/>
              <a:t>sao</a:t>
            </a:r>
            <a:r>
              <a:rPr lang="pt-BR" dirty="0" smtClean="0"/>
              <a:t> iguais\n");</a:t>
            </a:r>
          </a:p>
          <a:p>
            <a:pPr>
              <a:buNone/>
            </a:pPr>
            <a:r>
              <a:rPr lang="pt-BR" dirty="0" smtClean="0"/>
              <a:t>        }</a:t>
            </a:r>
          </a:p>
          <a:p>
            <a:pPr>
              <a:buNone/>
            </a:pPr>
            <a:r>
              <a:rPr lang="pt-BR" dirty="0"/>
              <a:t>	</a:t>
            </a:r>
            <a:r>
              <a:rPr lang="pt-BR" dirty="0" err="1" smtClean="0"/>
              <a:t>else</a:t>
            </a:r>
            <a:endParaRPr lang="pt-BR" dirty="0" smtClean="0"/>
          </a:p>
          <a:p>
            <a:pPr>
              <a:buNone/>
            </a:pPr>
            <a:r>
              <a:rPr lang="pt-BR" dirty="0"/>
              <a:t>	</a:t>
            </a:r>
            <a:r>
              <a:rPr lang="pt-BR" dirty="0" smtClean="0"/>
              <a:t> {</a:t>
            </a:r>
          </a:p>
          <a:p>
            <a:pPr>
              <a:buNone/>
            </a:pPr>
            <a:r>
              <a:rPr lang="pt-BR" dirty="0" smtClean="0"/>
              <a:t>                </a:t>
            </a:r>
            <a:r>
              <a:rPr lang="pt-BR" dirty="0" err="1" smtClean="0"/>
              <a:t>printf</a:t>
            </a:r>
            <a:r>
              <a:rPr lang="pt-BR" dirty="0" smtClean="0"/>
              <a:t>("O maior dos </a:t>
            </a:r>
            <a:r>
              <a:rPr lang="pt-BR" dirty="0" err="1" smtClean="0"/>
              <a:t>numeros</a:t>
            </a:r>
            <a:r>
              <a:rPr lang="pt-BR" dirty="0" smtClean="0"/>
              <a:t> %f , %f </a:t>
            </a:r>
            <a:r>
              <a:rPr lang="pt-BR" dirty="0" err="1" smtClean="0"/>
              <a:t>eh</a:t>
            </a:r>
            <a:r>
              <a:rPr lang="pt-BR" dirty="0" smtClean="0"/>
              <a:t> %f ", a, b, maior);</a:t>
            </a:r>
          </a:p>
          <a:p>
            <a:pPr>
              <a:buNone/>
            </a:pPr>
            <a:r>
              <a:rPr lang="pt-BR" dirty="0" smtClean="0"/>
              <a:t>        }</a:t>
            </a:r>
          </a:p>
          <a:p>
            <a:pPr>
              <a:buNone/>
            </a:pPr>
            <a:r>
              <a:rPr lang="pt-BR" dirty="0" smtClean="0"/>
              <a:t>}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If-else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 smtClean="0"/>
              <a:t>If (</a:t>
            </a:r>
            <a:r>
              <a:rPr lang="en-US" dirty="0" err="1" smtClean="0"/>
              <a:t>expressao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{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comandos</a:t>
            </a:r>
            <a:r>
              <a:rPr lang="en-US" dirty="0" smtClean="0"/>
              <a:t>;</a:t>
            </a:r>
          </a:p>
          <a:p>
            <a:pPr>
              <a:buNone/>
            </a:pPr>
            <a:r>
              <a:rPr lang="en-US" dirty="0" smtClean="0"/>
              <a:t>}</a:t>
            </a:r>
          </a:p>
          <a:p>
            <a:pPr>
              <a:buNone/>
            </a:pPr>
            <a:r>
              <a:rPr lang="en-US" dirty="0" smtClean="0"/>
              <a:t>else if (</a:t>
            </a:r>
            <a:r>
              <a:rPr lang="en-US" dirty="0" err="1" smtClean="0"/>
              <a:t>expressao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{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comandos</a:t>
            </a:r>
            <a:r>
              <a:rPr lang="en-US" dirty="0" smtClean="0"/>
              <a:t>;</a:t>
            </a:r>
          </a:p>
          <a:p>
            <a:pPr>
              <a:buNone/>
            </a:pPr>
            <a:r>
              <a:rPr lang="en-US" dirty="0" smtClean="0"/>
              <a:t>}</a:t>
            </a:r>
          </a:p>
          <a:p>
            <a:pPr>
              <a:buNone/>
            </a:pPr>
            <a:r>
              <a:rPr lang="en-US" dirty="0" smtClean="0"/>
              <a:t> else if (</a:t>
            </a:r>
            <a:r>
              <a:rPr lang="en-US" dirty="0" err="1" smtClean="0"/>
              <a:t>expressao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{</a:t>
            </a:r>
          </a:p>
          <a:p>
            <a:pPr>
              <a:buNone/>
            </a:pPr>
            <a:r>
              <a:rPr lang="en-US" dirty="0" smtClean="0"/>
              <a:t>		 …</a:t>
            </a:r>
          </a:p>
          <a:p>
            <a:pPr>
              <a:buNone/>
            </a:pPr>
            <a:r>
              <a:rPr lang="en-US" dirty="0" smtClean="0"/>
              <a:t>}</a:t>
            </a:r>
          </a:p>
          <a:p>
            <a:pPr>
              <a:buNone/>
            </a:pPr>
            <a:r>
              <a:rPr lang="en-US" dirty="0" smtClean="0"/>
              <a:t>else</a:t>
            </a:r>
          </a:p>
          <a:p>
            <a:pPr>
              <a:buNone/>
            </a:pPr>
            <a:r>
              <a:rPr lang="en-US" dirty="0" smtClean="0"/>
              <a:t>{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comandos</a:t>
            </a:r>
            <a:r>
              <a:rPr lang="en-US" dirty="0" smtClean="0"/>
              <a:t>;</a:t>
            </a:r>
          </a:p>
          <a:p>
            <a:pPr>
              <a:buNone/>
            </a:pPr>
            <a:r>
              <a:rPr lang="en-US" dirty="0" smtClean="0"/>
              <a:t>}</a:t>
            </a:r>
          </a:p>
          <a:p>
            <a:pPr>
              <a:buNone/>
            </a:pP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5" name="Flowchart: Process 4"/>
          <p:cNvSpPr/>
          <p:nvPr/>
        </p:nvSpPr>
        <p:spPr>
          <a:xfrm>
            <a:off x="6948808" y="824837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" name="Flowchart: Decision 5"/>
          <p:cNvSpPr/>
          <p:nvPr/>
        </p:nvSpPr>
        <p:spPr>
          <a:xfrm>
            <a:off x="5254831" y="826989"/>
            <a:ext cx="914400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</a:t>
            </a:r>
            <a:endParaRPr lang="en-US" dirty="0"/>
          </a:p>
        </p:txBody>
      </p:sp>
      <p:sp>
        <p:nvSpPr>
          <p:cNvPr id="7" name="Flowchart: Process 6"/>
          <p:cNvSpPr/>
          <p:nvPr/>
        </p:nvSpPr>
        <p:spPr>
          <a:xfrm>
            <a:off x="6948808" y="1988840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8" name="Flowchart: Process 7"/>
          <p:cNvSpPr/>
          <p:nvPr/>
        </p:nvSpPr>
        <p:spPr>
          <a:xfrm>
            <a:off x="5255854" y="5512844"/>
            <a:ext cx="914400" cy="612648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9" name="Elbow Connector 8"/>
          <p:cNvCxnSpPr>
            <a:stCxn id="6" idx="2"/>
            <a:endCxn id="17" idx="0"/>
          </p:cNvCxnSpPr>
          <p:nvPr/>
        </p:nvCxnSpPr>
        <p:spPr>
          <a:xfrm rot="5400000">
            <a:off x="5437193" y="1714475"/>
            <a:ext cx="549677" cy="12700"/>
          </a:xfrm>
          <a:prstGeom prst="bentConnector3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3"/>
            <a:endCxn id="5" idx="1"/>
          </p:cNvCxnSpPr>
          <p:nvPr/>
        </p:nvCxnSpPr>
        <p:spPr>
          <a:xfrm flipV="1">
            <a:off x="6169231" y="1131161"/>
            <a:ext cx="779577" cy="2152"/>
          </a:xfrm>
          <a:prstGeom prst="bent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73936" y="68340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004048" y="141277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16" name="Flowchart: Decision 15"/>
          <p:cNvSpPr/>
          <p:nvPr/>
        </p:nvSpPr>
        <p:spPr>
          <a:xfrm>
            <a:off x="5254831" y="3141684"/>
            <a:ext cx="914400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else if</a:t>
            </a:r>
          </a:p>
        </p:txBody>
      </p:sp>
      <p:sp>
        <p:nvSpPr>
          <p:cNvPr id="17" name="Flowchart: Decision 16"/>
          <p:cNvSpPr/>
          <p:nvPr/>
        </p:nvSpPr>
        <p:spPr>
          <a:xfrm>
            <a:off x="5254831" y="1989314"/>
            <a:ext cx="914400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else if</a:t>
            </a:r>
            <a:endParaRPr lang="en-US" sz="1100" dirty="0"/>
          </a:p>
        </p:txBody>
      </p:sp>
      <p:sp>
        <p:nvSpPr>
          <p:cNvPr id="20" name="Flowchart: Process 19"/>
          <p:cNvSpPr/>
          <p:nvPr/>
        </p:nvSpPr>
        <p:spPr>
          <a:xfrm>
            <a:off x="6948808" y="3140968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21" name="Elbow Connector 20"/>
          <p:cNvCxnSpPr>
            <a:stCxn id="17" idx="3"/>
            <a:endCxn id="7" idx="1"/>
          </p:cNvCxnSpPr>
          <p:nvPr/>
        </p:nvCxnSpPr>
        <p:spPr>
          <a:xfrm flipV="1">
            <a:off x="6169231" y="2295164"/>
            <a:ext cx="779577" cy="474"/>
          </a:xfrm>
          <a:prstGeom prst="bent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3"/>
            <a:endCxn id="20" idx="1"/>
          </p:cNvCxnSpPr>
          <p:nvPr/>
        </p:nvCxnSpPr>
        <p:spPr>
          <a:xfrm flipV="1">
            <a:off x="6169231" y="3447292"/>
            <a:ext cx="779577" cy="716"/>
          </a:xfrm>
          <a:prstGeom prst="bent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Process 29"/>
          <p:cNvSpPr/>
          <p:nvPr/>
        </p:nvSpPr>
        <p:spPr>
          <a:xfrm>
            <a:off x="5253808" y="4293096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33" name="Elbow Connector 32"/>
          <p:cNvCxnSpPr>
            <a:stCxn id="17" idx="2"/>
            <a:endCxn id="16" idx="0"/>
          </p:cNvCxnSpPr>
          <p:nvPr/>
        </p:nvCxnSpPr>
        <p:spPr>
          <a:xfrm rot="5400000">
            <a:off x="5442170" y="2871823"/>
            <a:ext cx="539722" cy="12700"/>
          </a:xfrm>
          <a:prstGeom prst="bent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6" idx="2"/>
            <a:endCxn id="30" idx="0"/>
          </p:cNvCxnSpPr>
          <p:nvPr/>
        </p:nvCxnSpPr>
        <p:spPr>
          <a:xfrm rot="5400000">
            <a:off x="5442138" y="4023203"/>
            <a:ext cx="538764" cy="1023"/>
          </a:xfrm>
          <a:prstGeom prst="bent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Process 40"/>
          <p:cNvSpPr/>
          <p:nvPr/>
        </p:nvSpPr>
        <p:spPr>
          <a:xfrm>
            <a:off x="827584" y="1893489"/>
            <a:ext cx="360040" cy="30632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2" name="Flowchart: Process 41"/>
          <p:cNvSpPr/>
          <p:nvPr/>
        </p:nvSpPr>
        <p:spPr>
          <a:xfrm>
            <a:off x="827584" y="2996952"/>
            <a:ext cx="360040" cy="30632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3" name="Flowchart: Process 42"/>
          <p:cNvSpPr/>
          <p:nvPr/>
        </p:nvSpPr>
        <p:spPr>
          <a:xfrm>
            <a:off x="827584" y="4058780"/>
            <a:ext cx="360040" cy="30632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4" name="Flowchart: Process 43"/>
          <p:cNvSpPr/>
          <p:nvPr/>
        </p:nvSpPr>
        <p:spPr>
          <a:xfrm>
            <a:off x="827584" y="5138900"/>
            <a:ext cx="360040" cy="30632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5" name="Flowchart: Process 44"/>
          <p:cNvSpPr/>
          <p:nvPr/>
        </p:nvSpPr>
        <p:spPr>
          <a:xfrm>
            <a:off x="478396" y="5796118"/>
            <a:ext cx="349188" cy="306324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004048" y="256490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04048" y="370774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50" name="Elbow Connector 49"/>
          <p:cNvCxnSpPr>
            <a:stCxn id="5" idx="3"/>
            <a:endCxn id="8" idx="3"/>
          </p:cNvCxnSpPr>
          <p:nvPr/>
        </p:nvCxnSpPr>
        <p:spPr>
          <a:xfrm flipH="1">
            <a:off x="6170254" y="1131161"/>
            <a:ext cx="1692954" cy="4688007"/>
          </a:xfrm>
          <a:prstGeom prst="bentConnector3">
            <a:avLst>
              <a:gd name="adj1" fmla="val -33845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7" idx="3"/>
            <a:endCxn id="8" idx="3"/>
          </p:cNvCxnSpPr>
          <p:nvPr/>
        </p:nvCxnSpPr>
        <p:spPr>
          <a:xfrm flipH="1">
            <a:off x="6170254" y="2295164"/>
            <a:ext cx="1692954" cy="3524004"/>
          </a:xfrm>
          <a:prstGeom prst="bentConnector3">
            <a:avLst>
              <a:gd name="adj1" fmla="val -23323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20" idx="3"/>
            <a:endCxn id="8" idx="3"/>
          </p:cNvCxnSpPr>
          <p:nvPr/>
        </p:nvCxnSpPr>
        <p:spPr>
          <a:xfrm flipH="1">
            <a:off x="6170254" y="3447292"/>
            <a:ext cx="1692954" cy="2371876"/>
          </a:xfrm>
          <a:prstGeom prst="bentConnector3">
            <a:avLst>
              <a:gd name="adj1" fmla="val -13503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30" idx="2"/>
            <a:endCxn id="8" idx="0"/>
          </p:cNvCxnSpPr>
          <p:nvPr/>
        </p:nvCxnSpPr>
        <p:spPr>
          <a:xfrm rot="16200000" flipH="1">
            <a:off x="5408481" y="5208271"/>
            <a:ext cx="607100" cy="2046"/>
          </a:xfrm>
          <a:prstGeom prst="bent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173936" y="184482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6180083" y="298766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If’s </a:t>
            </a:r>
            <a:r>
              <a:rPr lang="en-US" dirty="0" err="1" smtClean="0"/>
              <a:t>aninhados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dirty="0" smtClean="0"/>
              <a:t>If (</a:t>
            </a:r>
            <a:r>
              <a:rPr lang="en-US" dirty="0" err="1" smtClean="0"/>
              <a:t>expressao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{</a:t>
            </a:r>
          </a:p>
          <a:p>
            <a:pPr>
              <a:buNone/>
            </a:pPr>
            <a:r>
              <a:rPr lang="en-US" dirty="0" smtClean="0"/>
              <a:t>	if (</a:t>
            </a:r>
            <a:r>
              <a:rPr lang="en-US" dirty="0" err="1" smtClean="0"/>
              <a:t>expressao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/>
              <a:t>{</a:t>
            </a:r>
          </a:p>
          <a:p>
            <a:pPr>
              <a:buNone/>
            </a:pPr>
            <a:r>
              <a:rPr lang="en-US" dirty="0" smtClean="0"/>
              <a:t>		if (</a:t>
            </a:r>
            <a:r>
              <a:rPr lang="en-US" dirty="0" err="1" smtClean="0"/>
              <a:t>expressao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/>
              <a:t>	{</a:t>
            </a:r>
          </a:p>
          <a:p>
            <a:pPr>
              <a:buNone/>
            </a:pPr>
            <a:r>
              <a:rPr lang="en-US" dirty="0" smtClean="0"/>
              <a:t>		}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/>
              <a:t>	else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/>
              <a:t>	{</a:t>
            </a:r>
          </a:p>
          <a:p>
            <a:pPr>
              <a:buNone/>
            </a:pPr>
            <a:r>
              <a:rPr lang="en-US" dirty="0" smtClean="0"/>
              <a:t>		}</a:t>
            </a:r>
          </a:p>
          <a:p>
            <a:pPr>
              <a:buNone/>
            </a:pPr>
            <a:r>
              <a:rPr lang="en-US" dirty="0" smtClean="0"/>
              <a:t>		…</a:t>
            </a:r>
          </a:p>
          <a:p>
            <a:pPr>
              <a:buNone/>
            </a:pPr>
            <a:r>
              <a:rPr lang="en-US" dirty="0" smtClean="0"/>
              <a:t>	}</a:t>
            </a:r>
          </a:p>
          <a:p>
            <a:pPr lvl="1">
              <a:buNone/>
            </a:pPr>
            <a:r>
              <a:rPr lang="en-US" dirty="0" smtClean="0"/>
              <a:t>…</a:t>
            </a:r>
          </a:p>
          <a:p>
            <a:pPr>
              <a:buNone/>
            </a:pPr>
            <a:r>
              <a:rPr lang="en-US" dirty="0" smtClean="0"/>
              <a:t>}</a:t>
            </a:r>
          </a:p>
          <a:p>
            <a:pPr>
              <a:buNone/>
            </a:pPr>
            <a:r>
              <a:rPr lang="en-US" dirty="0" smtClean="0"/>
              <a:t>else if (</a:t>
            </a:r>
            <a:r>
              <a:rPr lang="en-US" dirty="0" err="1" smtClean="0"/>
              <a:t>expressao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{</a:t>
            </a:r>
          </a:p>
          <a:p>
            <a:pPr lvl="1">
              <a:buNone/>
            </a:pPr>
            <a:r>
              <a:rPr lang="en-US" dirty="0" smtClean="0"/>
              <a:t>…</a:t>
            </a:r>
          </a:p>
          <a:p>
            <a:pPr>
              <a:buNone/>
            </a:pPr>
            <a:r>
              <a:rPr lang="en-US" dirty="0" smtClean="0"/>
              <a:t>}</a:t>
            </a:r>
          </a:p>
          <a:p>
            <a:pPr>
              <a:buNone/>
            </a:pPr>
            <a:r>
              <a:rPr lang="en-US" dirty="0" smtClean="0"/>
              <a:t>Else</a:t>
            </a:r>
          </a:p>
          <a:p>
            <a:pPr>
              <a:buNone/>
            </a:pPr>
            <a:r>
              <a:rPr lang="en-US" dirty="0" smtClean="0"/>
              <a:t>{</a:t>
            </a:r>
          </a:p>
          <a:p>
            <a:pPr lvl="1">
              <a:buNone/>
            </a:pP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comandos</a:t>
            </a:r>
            <a:r>
              <a:rPr lang="en-US" dirty="0" smtClean="0"/>
              <a:t>;</a:t>
            </a:r>
          </a:p>
          <a:p>
            <a:pPr>
              <a:buNone/>
            </a:pPr>
            <a:r>
              <a:rPr lang="en-US" dirty="0" smtClean="0"/>
              <a:t>}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Exercício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São dados 03 </a:t>
            </a:r>
            <a:r>
              <a:rPr lang="en-US" dirty="0" err="1" smtClean="0"/>
              <a:t>números</a:t>
            </a:r>
            <a:r>
              <a:rPr lang="en-US" dirty="0" smtClean="0"/>
              <a:t>, </a:t>
            </a:r>
            <a:r>
              <a:rPr lang="en-US" dirty="0" err="1" smtClean="0"/>
              <a:t>correspondendo</a:t>
            </a:r>
            <a:r>
              <a:rPr lang="en-US" dirty="0" smtClean="0"/>
              <a:t> </a:t>
            </a:r>
            <a:r>
              <a:rPr lang="en-US" dirty="0" err="1" smtClean="0"/>
              <a:t>aos</a:t>
            </a:r>
            <a:r>
              <a:rPr lang="en-US" dirty="0" smtClean="0"/>
              <a:t> pesos das </a:t>
            </a:r>
            <a:r>
              <a:rPr lang="en-US" dirty="0" err="1" smtClean="0"/>
              <a:t>esferas</a:t>
            </a:r>
            <a:r>
              <a:rPr lang="en-US" dirty="0" smtClean="0"/>
              <a:t> A, B e C, </a:t>
            </a:r>
            <a:r>
              <a:rPr lang="en-US" dirty="0" err="1" smtClean="0"/>
              <a:t>respectivamente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Duas</a:t>
            </a:r>
            <a:r>
              <a:rPr lang="en-US" dirty="0" smtClean="0"/>
              <a:t> </a:t>
            </a:r>
            <a:r>
              <a:rPr lang="en-US" dirty="0" err="1" smtClean="0"/>
              <a:t>possuem</a:t>
            </a:r>
            <a:r>
              <a:rPr lang="en-US" dirty="0" smtClean="0"/>
              <a:t> pesos </a:t>
            </a:r>
            <a:r>
              <a:rPr lang="en-US" dirty="0" err="1" smtClean="0"/>
              <a:t>iguais</a:t>
            </a:r>
            <a:r>
              <a:rPr lang="en-US" dirty="0" smtClean="0"/>
              <a:t> e </a:t>
            </a:r>
            <a:r>
              <a:rPr lang="en-US" dirty="0" err="1" smtClean="0"/>
              <a:t>uma</a:t>
            </a:r>
            <a:r>
              <a:rPr lang="en-US" dirty="0" smtClean="0"/>
              <a:t> é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pesada</a:t>
            </a:r>
            <a:endParaRPr lang="en-US" dirty="0" smtClean="0"/>
          </a:p>
          <a:p>
            <a:r>
              <a:rPr lang="en-US" dirty="0" err="1" smtClean="0"/>
              <a:t>Escreva</a:t>
            </a:r>
            <a:r>
              <a:rPr lang="en-US" dirty="0" smtClean="0"/>
              <a:t> um </a:t>
            </a:r>
            <a:r>
              <a:rPr lang="en-US" dirty="0" err="1" smtClean="0"/>
              <a:t>programa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indique</a:t>
            </a:r>
            <a:r>
              <a:rPr lang="en-US" dirty="0" smtClean="0"/>
              <a:t> </a:t>
            </a:r>
            <a:r>
              <a:rPr lang="en-US" dirty="0" err="1" smtClean="0"/>
              <a:t>qual</a:t>
            </a:r>
            <a:r>
              <a:rPr lang="en-US" dirty="0" smtClean="0"/>
              <a:t> a </a:t>
            </a:r>
            <a:r>
              <a:rPr lang="en-US" dirty="0" err="1" smtClean="0"/>
              <a:t>esfera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pesada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9190" y="3857628"/>
            <a:ext cx="1928826" cy="2287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Elipse 6"/>
          <p:cNvSpPr/>
          <p:nvPr/>
        </p:nvSpPr>
        <p:spPr>
          <a:xfrm>
            <a:off x="1071538" y="5143512"/>
            <a:ext cx="576000" cy="576000"/>
          </a:xfrm>
          <a:prstGeom prst="ellipse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288000" h="288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pt-BR" dirty="0"/>
          </a:p>
        </p:txBody>
      </p:sp>
      <p:sp>
        <p:nvSpPr>
          <p:cNvPr id="8" name="Elipse 7"/>
          <p:cNvSpPr/>
          <p:nvPr/>
        </p:nvSpPr>
        <p:spPr>
          <a:xfrm>
            <a:off x="2143108" y="5143512"/>
            <a:ext cx="576000" cy="576000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288000" h="288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pt-BR" dirty="0"/>
          </a:p>
        </p:txBody>
      </p:sp>
      <p:sp>
        <p:nvSpPr>
          <p:cNvPr id="9" name="Elipse 8"/>
          <p:cNvSpPr/>
          <p:nvPr/>
        </p:nvSpPr>
        <p:spPr>
          <a:xfrm>
            <a:off x="3214678" y="5143512"/>
            <a:ext cx="576000" cy="576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 w="288000" h="288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pt-BR" dirty="0" err="1" smtClean="0"/>
              <a:t>main</a:t>
            </a:r>
            <a:r>
              <a:rPr lang="pt-BR" dirty="0" smtClean="0"/>
              <a:t>()</a:t>
            </a:r>
          </a:p>
          <a:p>
            <a:pPr>
              <a:buNone/>
            </a:pPr>
            <a:r>
              <a:rPr lang="pt-BR" dirty="0" smtClean="0"/>
              <a:t>{</a:t>
            </a:r>
          </a:p>
          <a:p>
            <a:pPr>
              <a:buNone/>
            </a:pPr>
            <a:r>
              <a:rPr lang="pt-BR" dirty="0" smtClean="0"/>
              <a:t>       </a:t>
            </a:r>
            <a:r>
              <a:rPr lang="pt-BR" dirty="0" err="1" smtClean="0"/>
              <a:t>float</a:t>
            </a:r>
            <a:r>
              <a:rPr lang="pt-BR" dirty="0" smtClean="0"/>
              <a:t> </a:t>
            </a:r>
            <a:r>
              <a:rPr lang="pt-BR" dirty="0" err="1" smtClean="0"/>
              <a:t>pa</a:t>
            </a:r>
            <a:r>
              <a:rPr lang="pt-BR" dirty="0" smtClean="0"/>
              <a:t>, </a:t>
            </a:r>
            <a:r>
              <a:rPr lang="pt-BR" dirty="0" err="1" smtClean="0"/>
              <a:t>pb</a:t>
            </a:r>
            <a:r>
              <a:rPr lang="pt-BR" dirty="0" smtClean="0"/>
              <a:t>, </a:t>
            </a:r>
            <a:r>
              <a:rPr lang="pt-BR" dirty="0" err="1" smtClean="0"/>
              <a:t>pc</a:t>
            </a:r>
            <a:r>
              <a:rPr lang="pt-BR" dirty="0" smtClean="0"/>
              <a:t>;</a:t>
            </a:r>
          </a:p>
          <a:p>
            <a:pPr>
              <a:buNone/>
            </a:pPr>
            <a:r>
              <a:rPr lang="pt-BR" dirty="0" smtClean="0"/>
              <a:t>       </a:t>
            </a:r>
            <a:r>
              <a:rPr lang="pt-BR" dirty="0" err="1" smtClean="0"/>
              <a:t>printf</a:t>
            </a:r>
            <a:r>
              <a:rPr lang="pt-BR" dirty="0" smtClean="0"/>
              <a:t>("Digite os pesos das esferas A, B e C\n");</a:t>
            </a:r>
          </a:p>
          <a:p>
            <a:pPr>
              <a:buNone/>
            </a:pPr>
            <a:r>
              <a:rPr lang="pt-BR" dirty="0" smtClean="0"/>
              <a:t>       </a:t>
            </a:r>
            <a:r>
              <a:rPr lang="pt-BR" dirty="0" err="1" smtClean="0"/>
              <a:t>scanf</a:t>
            </a:r>
            <a:r>
              <a:rPr lang="pt-BR" dirty="0" smtClean="0"/>
              <a:t>("%f %f %f",&amp;</a:t>
            </a:r>
            <a:r>
              <a:rPr lang="pt-BR" dirty="0" err="1" smtClean="0"/>
              <a:t>pa</a:t>
            </a:r>
            <a:r>
              <a:rPr lang="pt-BR" dirty="0" smtClean="0"/>
              <a:t>, &amp;</a:t>
            </a:r>
            <a:r>
              <a:rPr lang="pt-BR" dirty="0" err="1" smtClean="0"/>
              <a:t>pb</a:t>
            </a:r>
            <a:r>
              <a:rPr lang="pt-BR" dirty="0" smtClean="0"/>
              <a:t>, &amp;</a:t>
            </a:r>
            <a:r>
              <a:rPr lang="pt-BR" dirty="0" err="1" smtClean="0"/>
              <a:t>pc</a:t>
            </a:r>
            <a:r>
              <a:rPr lang="pt-BR" dirty="0" smtClean="0"/>
              <a:t>);</a:t>
            </a:r>
          </a:p>
          <a:p>
            <a:pPr>
              <a:buNone/>
            </a:pPr>
            <a:r>
              <a:rPr lang="pt-BR" dirty="0" smtClean="0"/>
              <a:t>       </a:t>
            </a:r>
            <a:r>
              <a:rPr lang="pt-BR" dirty="0" err="1" smtClean="0"/>
              <a:t>if</a:t>
            </a:r>
            <a:r>
              <a:rPr lang="pt-BR" dirty="0" smtClean="0"/>
              <a:t> (</a:t>
            </a:r>
            <a:r>
              <a:rPr lang="pt-BR" dirty="0" err="1" smtClean="0"/>
              <a:t>pa</a:t>
            </a:r>
            <a:r>
              <a:rPr lang="pt-BR" dirty="0" smtClean="0"/>
              <a:t> &gt; </a:t>
            </a:r>
            <a:r>
              <a:rPr lang="pt-BR" dirty="0" err="1" smtClean="0"/>
              <a:t>pb</a:t>
            </a:r>
            <a:r>
              <a:rPr lang="pt-BR" dirty="0" smtClean="0"/>
              <a:t>)</a:t>
            </a:r>
          </a:p>
          <a:p>
            <a:pPr>
              <a:buNone/>
            </a:pPr>
            <a:r>
              <a:rPr lang="pt-BR" dirty="0" smtClean="0"/>
              <a:t>	{</a:t>
            </a:r>
          </a:p>
          <a:p>
            <a:pPr>
              <a:buNone/>
            </a:pPr>
            <a:r>
              <a:rPr lang="pt-BR" dirty="0" smtClean="0"/>
              <a:t>          </a:t>
            </a:r>
            <a:r>
              <a:rPr lang="pt-BR" dirty="0" err="1" smtClean="0"/>
              <a:t>printf</a:t>
            </a:r>
            <a:r>
              <a:rPr lang="pt-BR" dirty="0" smtClean="0"/>
              <a:t>("A esfera A e a mais pesada!\n");</a:t>
            </a:r>
          </a:p>
          <a:p>
            <a:pPr>
              <a:buNone/>
            </a:pPr>
            <a:r>
              <a:rPr lang="pt-BR" dirty="0" smtClean="0"/>
              <a:t>       }</a:t>
            </a:r>
          </a:p>
          <a:p>
            <a:pPr>
              <a:buNone/>
            </a:pPr>
            <a:r>
              <a:rPr lang="pt-BR" dirty="0" smtClean="0"/>
              <a:t>	   </a:t>
            </a:r>
            <a:r>
              <a:rPr lang="pt-BR" dirty="0" err="1" smtClean="0"/>
              <a:t>else</a:t>
            </a:r>
            <a:r>
              <a:rPr lang="pt-BR" dirty="0" smtClean="0"/>
              <a:t> </a:t>
            </a:r>
            <a:r>
              <a:rPr lang="pt-BR" dirty="0" err="1" smtClean="0"/>
              <a:t>if</a:t>
            </a:r>
            <a:r>
              <a:rPr lang="pt-BR" dirty="0" smtClean="0"/>
              <a:t> (</a:t>
            </a:r>
            <a:r>
              <a:rPr lang="pt-BR" dirty="0" err="1" smtClean="0"/>
              <a:t>pa</a:t>
            </a:r>
            <a:r>
              <a:rPr lang="pt-BR" dirty="0" smtClean="0"/>
              <a:t> == </a:t>
            </a:r>
            <a:r>
              <a:rPr lang="pt-BR" dirty="0" err="1" smtClean="0"/>
              <a:t>pb</a:t>
            </a:r>
            <a:r>
              <a:rPr lang="pt-BR" dirty="0" smtClean="0"/>
              <a:t>)</a:t>
            </a:r>
          </a:p>
          <a:p>
            <a:pPr>
              <a:buNone/>
            </a:pPr>
            <a:r>
              <a:rPr lang="pt-BR" dirty="0" smtClean="0"/>
              <a:t>	 {</a:t>
            </a:r>
          </a:p>
          <a:p>
            <a:pPr>
              <a:buNone/>
            </a:pPr>
            <a:r>
              <a:rPr lang="pt-BR" dirty="0" smtClean="0"/>
              <a:t>            </a:t>
            </a:r>
            <a:r>
              <a:rPr lang="pt-BR" dirty="0" err="1" smtClean="0"/>
              <a:t>printf</a:t>
            </a:r>
            <a:r>
              <a:rPr lang="pt-BR" dirty="0" smtClean="0"/>
              <a:t>("A esfera C e a mais pesada\n");</a:t>
            </a:r>
          </a:p>
          <a:p>
            <a:pPr>
              <a:buNone/>
            </a:pPr>
            <a:r>
              <a:rPr lang="pt-BR" dirty="0" smtClean="0"/>
              <a:t>       }</a:t>
            </a:r>
          </a:p>
          <a:p>
            <a:pPr>
              <a:buNone/>
            </a:pPr>
            <a:r>
              <a:rPr lang="pt-BR" dirty="0" smtClean="0"/>
              <a:t>	</a:t>
            </a:r>
            <a:r>
              <a:rPr lang="pt-BR" dirty="0" err="1" smtClean="0"/>
              <a:t>else</a:t>
            </a:r>
            <a:endParaRPr lang="pt-BR" dirty="0" smtClean="0"/>
          </a:p>
          <a:p>
            <a:pPr>
              <a:buNone/>
            </a:pPr>
            <a:r>
              <a:rPr lang="pt-BR" dirty="0" smtClean="0"/>
              <a:t>	{</a:t>
            </a:r>
          </a:p>
          <a:p>
            <a:pPr>
              <a:buNone/>
            </a:pPr>
            <a:r>
              <a:rPr lang="pt-BR" dirty="0" smtClean="0"/>
              <a:t>             </a:t>
            </a:r>
            <a:r>
              <a:rPr lang="pt-BR" dirty="0" err="1" smtClean="0"/>
              <a:t>printf</a:t>
            </a:r>
            <a:r>
              <a:rPr lang="pt-BR" dirty="0" smtClean="0"/>
              <a:t>("A esfera B e a mais pesada\n");</a:t>
            </a:r>
          </a:p>
          <a:p>
            <a:pPr>
              <a:buNone/>
            </a:pPr>
            <a:r>
              <a:rPr lang="pt-BR" dirty="0" smtClean="0"/>
              <a:t>       }</a:t>
            </a:r>
          </a:p>
          <a:p>
            <a:pPr>
              <a:buNone/>
            </a:pPr>
            <a:r>
              <a:rPr lang="pt-BR" dirty="0" smtClean="0"/>
              <a:t>}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Exercício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Uma empresa decidiu dar um aumento escalonado a seus funcionários</a:t>
            </a:r>
          </a:p>
          <a:p>
            <a:pPr lvl="1"/>
            <a:r>
              <a:rPr lang="pt-BR" dirty="0" smtClean="0"/>
              <a:t>13% para os salários inferiores ou iguais a R$ </a:t>
            </a:r>
            <a:r>
              <a:rPr lang="pt-BR" dirty="0" smtClean="0"/>
              <a:t>2000,00</a:t>
            </a:r>
            <a:r>
              <a:rPr lang="pt-BR" dirty="0" smtClean="0"/>
              <a:t>;</a:t>
            </a:r>
          </a:p>
          <a:p>
            <a:pPr lvl="1"/>
            <a:r>
              <a:rPr lang="pt-BR" dirty="0" smtClean="0"/>
              <a:t>11% para os salários situados entre R$ </a:t>
            </a:r>
            <a:r>
              <a:rPr lang="pt-BR" dirty="0" smtClean="0"/>
              <a:t>2000,0 </a:t>
            </a:r>
            <a:r>
              <a:rPr lang="pt-BR" dirty="0" smtClean="0"/>
              <a:t>e R$ </a:t>
            </a:r>
            <a:r>
              <a:rPr lang="pt-BR" dirty="0" smtClean="0"/>
              <a:t>4000,00 </a:t>
            </a:r>
            <a:r>
              <a:rPr lang="pt-BR" dirty="0" smtClean="0"/>
              <a:t>(inclusive); </a:t>
            </a:r>
          </a:p>
          <a:p>
            <a:pPr lvl="1"/>
            <a:r>
              <a:rPr lang="pt-BR" dirty="0" smtClean="0"/>
              <a:t>9 % para os salários entre R$ </a:t>
            </a:r>
            <a:r>
              <a:rPr lang="pt-BR" dirty="0" smtClean="0"/>
              <a:t>4000,00 </a:t>
            </a:r>
            <a:r>
              <a:rPr lang="pt-BR" dirty="0" smtClean="0"/>
              <a:t>e R$ </a:t>
            </a:r>
            <a:r>
              <a:rPr lang="pt-BR" dirty="0" smtClean="0"/>
              <a:t>8000,00 </a:t>
            </a:r>
            <a:r>
              <a:rPr lang="pt-BR" dirty="0" smtClean="0"/>
              <a:t>(inclusive)</a:t>
            </a:r>
          </a:p>
          <a:p>
            <a:pPr lvl="1"/>
            <a:r>
              <a:rPr lang="pt-BR" dirty="0" smtClean="0"/>
              <a:t>7% para os demais salários.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Dado um </a:t>
            </a:r>
            <a:r>
              <a:rPr lang="en-US" dirty="0" err="1" smtClean="0"/>
              <a:t>salário</a:t>
            </a:r>
            <a:r>
              <a:rPr lang="en-US" dirty="0" smtClean="0"/>
              <a:t>, </a:t>
            </a:r>
            <a:r>
              <a:rPr lang="en-US" dirty="0" err="1" smtClean="0"/>
              <a:t>imprimir</a:t>
            </a:r>
            <a:r>
              <a:rPr lang="en-US" dirty="0" smtClean="0"/>
              <a:t> o </a:t>
            </a:r>
            <a:r>
              <a:rPr lang="en-US" dirty="0" err="1" smtClean="0"/>
              <a:t>salário</a:t>
            </a:r>
            <a:r>
              <a:rPr lang="en-US" dirty="0" smtClean="0"/>
              <a:t> </a:t>
            </a:r>
            <a:r>
              <a:rPr lang="en-US" dirty="0" err="1" smtClean="0"/>
              <a:t>atual</a:t>
            </a:r>
            <a:r>
              <a:rPr lang="en-US" dirty="0" smtClean="0"/>
              <a:t> e o novo </a:t>
            </a:r>
            <a:r>
              <a:rPr lang="en-US" dirty="0" err="1" smtClean="0"/>
              <a:t>salário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pt-BR" dirty="0" smtClean="0"/>
              <a:t>/*Programa para atualizar salários*/</a:t>
            </a:r>
          </a:p>
          <a:p>
            <a:pPr>
              <a:buNone/>
            </a:pPr>
            <a:r>
              <a:rPr lang="pt-BR" dirty="0" smtClean="0"/>
              <a:t>#include &lt;</a:t>
            </a:r>
            <a:r>
              <a:rPr lang="pt-BR" dirty="0" err="1" smtClean="0"/>
              <a:t>stdio</a:t>
            </a:r>
            <a:r>
              <a:rPr lang="pt-BR" dirty="0" smtClean="0"/>
              <a:t>.h&gt;</a:t>
            </a:r>
          </a:p>
          <a:p>
            <a:pPr>
              <a:buNone/>
            </a:pPr>
            <a:r>
              <a:rPr lang="pt-BR" dirty="0" err="1" smtClean="0"/>
              <a:t>main</a:t>
            </a:r>
            <a:r>
              <a:rPr lang="pt-BR" dirty="0" smtClean="0"/>
              <a:t>(){</a:t>
            </a:r>
          </a:p>
          <a:p>
            <a:pPr>
              <a:buNone/>
            </a:pPr>
            <a:r>
              <a:rPr lang="pt-BR" dirty="0" smtClean="0"/>
              <a:t>       </a:t>
            </a:r>
            <a:r>
              <a:rPr lang="pt-BR" dirty="0" err="1" smtClean="0"/>
              <a:t>float</a:t>
            </a:r>
            <a:r>
              <a:rPr lang="pt-BR" dirty="0" smtClean="0"/>
              <a:t> </a:t>
            </a:r>
            <a:r>
              <a:rPr lang="pt-BR" dirty="0" err="1" smtClean="0"/>
              <a:t>salarioAtual</a:t>
            </a:r>
            <a:r>
              <a:rPr lang="pt-BR" dirty="0" smtClean="0"/>
              <a:t>, </a:t>
            </a:r>
            <a:r>
              <a:rPr lang="pt-BR" dirty="0" err="1" smtClean="0"/>
              <a:t>salarioNovo</a:t>
            </a:r>
            <a:r>
              <a:rPr lang="pt-BR" dirty="0" smtClean="0"/>
              <a:t>, </a:t>
            </a:r>
            <a:r>
              <a:rPr lang="pt-BR" dirty="0" err="1" smtClean="0"/>
              <a:t>indiceAjuste</a:t>
            </a:r>
            <a:r>
              <a:rPr lang="pt-BR" dirty="0" smtClean="0"/>
              <a:t>;</a:t>
            </a:r>
          </a:p>
          <a:p>
            <a:pPr>
              <a:buNone/>
            </a:pPr>
            <a:r>
              <a:rPr lang="pt-BR" dirty="0" smtClean="0"/>
              <a:t>       </a:t>
            </a:r>
            <a:r>
              <a:rPr lang="pt-BR" dirty="0" err="1" smtClean="0"/>
              <a:t>printf</a:t>
            </a:r>
            <a:r>
              <a:rPr lang="pt-BR" dirty="0" smtClean="0"/>
              <a:t>("Digite o </a:t>
            </a:r>
            <a:r>
              <a:rPr lang="pt-BR" dirty="0" err="1" smtClean="0"/>
              <a:t>salario</a:t>
            </a:r>
            <a:r>
              <a:rPr lang="pt-BR" dirty="0" smtClean="0"/>
              <a:t> atual\n");</a:t>
            </a:r>
          </a:p>
          <a:p>
            <a:pPr>
              <a:buNone/>
            </a:pPr>
            <a:r>
              <a:rPr lang="pt-BR" dirty="0" smtClean="0"/>
              <a:t>       </a:t>
            </a:r>
            <a:r>
              <a:rPr lang="pt-BR" dirty="0" err="1" smtClean="0"/>
              <a:t>scanf</a:t>
            </a:r>
            <a:r>
              <a:rPr lang="pt-BR" dirty="0" smtClean="0"/>
              <a:t>("%f", &amp;</a:t>
            </a:r>
            <a:r>
              <a:rPr lang="pt-BR" dirty="0" err="1" smtClean="0"/>
              <a:t>salarioAtual</a:t>
            </a:r>
            <a:r>
              <a:rPr lang="pt-BR" dirty="0" smtClean="0"/>
              <a:t>);</a:t>
            </a:r>
          </a:p>
          <a:p>
            <a:pPr>
              <a:buNone/>
            </a:pPr>
            <a:r>
              <a:rPr lang="pt-BR" dirty="0" smtClean="0"/>
              <a:t>       </a:t>
            </a:r>
            <a:r>
              <a:rPr lang="pt-BR" dirty="0" err="1" smtClean="0"/>
              <a:t>if</a:t>
            </a:r>
            <a:r>
              <a:rPr lang="pt-BR" dirty="0" smtClean="0"/>
              <a:t> (</a:t>
            </a:r>
            <a:r>
              <a:rPr lang="pt-BR" dirty="0" err="1" smtClean="0"/>
              <a:t>salarioAtual</a:t>
            </a:r>
            <a:r>
              <a:rPr lang="pt-BR" dirty="0" smtClean="0"/>
              <a:t> &lt;= 200){</a:t>
            </a:r>
          </a:p>
          <a:p>
            <a:pPr>
              <a:buNone/>
            </a:pPr>
            <a:r>
              <a:rPr lang="pt-BR" dirty="0" smtClean="0"/>
              <a:t>          </a:t>
            </a:r>
            <a:r>
              <a:rPr lang="pt-BR" dirty="0" err="1" smtClean="0"/>
              <a:t>indiceAjuste</a:t>
            </a:r>
            <a:r>
              <a:rPr lang="pt-BR" dirty="0" smtClean="0"/>
              <a:t> = 1.13;</a:t>
            </a:r>
          </a:p>
          <a:p>
            <a:pPr>
              <a:buNone/>
            </a:pPr>
            <a:r>
              <a:rPr lang="pt-BR" dirty="0" smtClean="0"/>
              <a:t>       }</a:t>
            </a:r>
            <a:r>
              <a:rPr lang="pt-BR" dirty="0" err="1" smtClean="0"/>
              <a:t>else</a:t>
            </a:r>
            <a:r>
              <a:rPr lang="pt-BR" dirty="0" smtClean="0"/>
              <a:t> </a:t>
            </a:r>
            <a:r>
              <a:rPr lang="pt-BR" dirty="0" err="1" smtClean="0"/>
              <a:t>if</a:t>
            </a:r>
            <a:r>
              <a:rPr lang="pt-BR" dirty="0" smtClean="0"/>
              <a:t> (</a:t>
            </a:r>
            <a:r>
              <a:rPr lang="pt-BR" dirty="0" err="1" smtClean="0"/>
              <a:t>salarioAtual</a:t>
            </a:r>
            <a:r>
              <a:rPr lang="pt-BR" dirty="0" smtClean="0"/>
              <a:t> &lt;= 400){</a:t>
            </a:r>
          </a:p>
          <a:p>
            <a:pPr>
              <a:buNone/>
            </a:pPr>
            <a:r>
              <a:rPr lang="pt-BR" dirty="0" smtClean="0"/>
              <a:t>          </a:t>
            </a:r>
            <a:r>
              <a:rPr lang="pt-BR" dirty="0" err="1" smtClean="0"/>
              <a:t>indiceAjuste</a:t>
            </a:r>
            <a:r>
              <a:rPr lang="pt-BR" dirty="0" smtClean="0"/>
              <a:t> = 1.11;</a:t>
            </a:r>
          </a:p>
          <a:p>
            <a:pPr>
              <a:buNone/>
            </a:pPr>
            <a:r>
              <a:rPr lang="pt-BR" dirty="0" smtClean="0"/>
              <a:t>       }</a:t>
            </a:r>
            <a:r>
              <a:rPr lang="pt-BR" dirty="0" err="1" smtClean="0"/>
              <a:t>else</a:t>
            </a:r>
            <a:r>
              <a:rPr lang="pt-BR" dirty="0" smtClean="0"/>
              <a:t> </a:t>
            </a:r>
            <a:r>
              <a:rPr lang="pt-BR" dirty="0" err="1" smtClean="0"/>
              <a:t>if</a:t>
            </a:r>
            <a:r>
              <a:rPr lang="pt-BR" dirty="0" smtClean="0"/>
              <a:t> (</a:t>
            </a:r>
            <a:r>
              <a:rPr lang="pt-BR" dirty="0" err="1" smtClean="0"/>
              <a:t>salarioAtual</a:t>
            </a:r>
            <a:r>
              <a:rPr lang="pt-BR" dirty="0" smtClean="0"/>
              <a:t> &lt;= 800){</a:t>
            </a:r>
          </a:p>
          <a:p>
            <a:pPr>
              <a:buNone/>
            </a:pPr>
            <a:r>
              <a:rPr lang="pt-BR" dirty="0" smtClean="0"/>
              <a:t>          </a:t>
            </a:r>
            <a:r>
              <a:rPr lang="pt-BR" dirty="0" err="1" smtClean="0"/>
              <a:t>indiceAjuste</a:t>
            </a:r>
            <a:r>
              <a:rPr lang="pt-BR" dirty="0" smtClean="0"/>
              <a:t> = 1.09;</a:t>
            </a:r>
          </a:p>
          <a:p>
            <a:pPr>
              <a:buNone/>
            </a:pPr>
            <a:r>
              <a:rPr lang="pt-BR" dirty="0" smtClean="0"/>
              <a:t>       }</a:t>
            </a:r>
            <a:r>
              <a:rPr lang="pt-BR" dirty="0" err="1" smtClean="0"/>
              <a:t>else</a:t>
            </a:r>
            <a:r>
              <a:rPr lang="pt-BR" dirty="0" smtClean="0"/>
              <a:t>{</a:t>
            </a:r>
          </a:p>
          <a:p>
            <a:pPr>
              <a:buNone/>
            </a:pPr>
            <a:r>
              <a:rPr lang="pt-BR" dirty="0" smtClean="0"/>
              <a:t>          </a:t>
            </a:r>
            <a:r>
              <a:rPr lang="pt-BR" dirty="0" err="1" smtClean="0"/>
              <a:t>indiceAjuste</a:t>
            </a:r>
            <a:r>
              <a:rPr lang="pt-BR" dirty="0" smtClean="0"/>
              <a:t> = 1.07;</a:t>
            </a:r>
          </a:p>
          <a:p>
            <a:pPr>
              <a:buNone/>
            </a:pPr>
            <a:r>
              <a:rPr lang="pt-BR" dirty="0" smtClean="0"/>
              <a:t>       }</a:t>
            </a:r>
          </a:p>
          <a:p>
            <a:pPr>
              <a:buNone/>
            </a:pPr>
            <a:r>
              <a:rPr lang="pt-BR" dirty="0" smtClean="0"/>
              <a:t>       </a:t>
            </a:r>
          </a:p>
          <a:p>
            <a:pPr>
              <a:buNone/>
            </a:pPr>
            <a:r>
              <a:rPr lang="pt-BR" dirty="0" smtClean="0"/>
              <a:t>       </a:t>
            </a:r>
            <a:r>
              <a:rPr lang="pt-BR" dirty="0" err="1" smtClean="0"/>
              <a:t>salarioNovo</a:t>
            </a:r>
            <a:r>
              <a:rPr lang="pt-BR" dirty="0" smtClean="0"/>
              <a:t> = </a:t>
            </a:r>
            <a:r>
              <a:rPr lang="pt-BR" dirty="0" err="1" smtClean="0"/>
              <a:t>salarioAtual</a:t>
            </a:r>
            <a:r>
              <a:rPr lang="pt-BR" dirty="0" smtClean="0"/>
              <a:t>*</a:t>
            </a:r>
            <a:r>
              <a:rPr lang="pt-BR" dirty="0" err="1" smtClean="0"/>
              <a:t>indiceAjuste</a:t>
            </a:r>
            <a:r>
              <a:rPr lang="pt-BR" dirty="0" smtClean="0"/>
              <a:t>;</a:t>
            </a:r>
          </a:p>
          <a:p>
            <a:pPr>
              <a:buNone/>
            </a:pPr>
            <a:r>
              <a:rPr lang="pt-BR" dirty="0" smtClean="0"/>
              <a:t>       </a:t>
            </a:r>
            <a:r>
              <a:rPr lang="pt-BR" dirty="0" err="1" smtClean="0"/>
              <a:t>printf</a:t>
            </a:r>
            <a:r>
              <a:rPr lang="pt-BR" dirty="0" smtClean="0"/>
              <a:t>("Atual = %.2f\</a:t>
            </a:r>
            <a:r>
              <a:rPr lang="pt-BR" dirty="0" err="1" smtClean="0"/>
              <a:t>nNovo</a:t>
            </a:r>
            <a:r>
              <a:rPr lang="pt-BR" dirty="0" smtClean="0"/>
              <a:t> = %.2f \n" , </a:t>
            </a:r>
            <a:r>
              <a:rPr lang="pt-BR" dirty="0" err="1" smtClean="0"/>
              <a:t>salarioAtual</a:t>
            </a:r>
            <a:r>
              <a:rPr lang="pt-BR" dirty="0" smtClean="0"/>
              <a:t>, </a:t>
            </a:r>
            <a:r>
              <a:rPr lang="pt-BR" dirty="0" err="1" smtClean="0"/>
              <a:t>salarioNovo</a:t>
            </a:r>
            <a:r>
              <a:rPr lang="pt-BR" dirty="0" smtClean="0"/>
              <a:t>);</a:t>
            </a:r>
          </a:p>
          <a:p>
            <a:pPr>
              <a:buNone/>
            </a:pPr>
            <a:r>
              <a:rPr lang="pt-BR" dirty="0" smtClean="0"/>
              <a:t>}</a:t>
            </a:r>
          </a:p>
          <a:p>
            <a:pPr>
              <a:buNone/>
            </a:pP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Exercício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Entrada</a:t>
            </a:r>
            <a:endParaRPr lang="en-US" dirty="0" smtClean="0"/>
          </a:p>
          <a:p>
            <a:pPr lvl="1"/>
            <a:r>
              <a:rPr lang="en-US" dirty="0" smtClean="0"/>
              <a:t>03 </a:t>
            </a:r>
            <a:r>
              <a:rPr lang="en-US" dirty="0" err="1" smtClean="0"/>
              <a:t>números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r>
              <a:rPr lang="en-US" dirty="0" smtClean="0"/>
              <a:t>, </a:t>
            </a:r>
            <a:r>
              <a:rPr lang="en-US" dirty="0" err="1" smtClean="0"/>
              <a:t>correspondendo</a:t>
            </a:r>
            <a:r>
              <a:rPr lang="en-US" dirty="0" smtClean="0"/>
              <a:t> </a:t>
            </a:r>
            <a:r>
              <a:rPr lang="en-US" dirty="0" err="1" smtClean="0"/>
              <a:t>aos</a:t>
            </a:r>
            <a:r>
              <a:rPr lang="en-US" dirty="0" smtClean="0"/>
              <a:t> </a:t>
            </a:r>
            <a:r>
              <a:rPr lang="en-US" dirty="0" err="1" smtClean="0"/>
              <a:t>coeficientes</a:t>
            </a:r>
            <a:r>
              <a:rPr lang="en-US" dirty="0" smtClean="0"/>
              <a:t>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equação</a:t>
            </a:r>
            <a:r>
              <a:rPr lang="en-US" dirty="0" smtClean="0"/>
              <a:t> do </a:t>
            </a:r>
            <a:r>
              <a:rPr lang="en-US" dirty="0" err="1" smtClean="0"/>
              <a:t>segundo</a:t>
            </a:r>
            <a:r>
              <a:rPr lang="en-US" dirty="0" smtClean="0"/>
              <a:t> </a:t>
            </a:r>
            <a:r>
              <a:rPr lang="en-US" dirty="0" err="1" smtClean="0"/>
              <a:t>grau</a:t>
            </a:r>
            <a:endParaRPr lang="en-US" dirty="0" smtClean="0"/>
          </a:p>
          <a:p>
            <a:r>
              <a:rPr lang="en-US" dirty="0" err="1" smtClean="0"/>
              <a:t>Saída</a:t>
            </a:r>
            <a:endParaRPr lang="en-US" dirty="0" smtClean="0"/>
          </a:p>
          <a:p>
            <a:pPr lvl="1"/>
            <a:r>
              <a:rPr lang="en-US" dirty="0" err="1" smtClean="0"/>
              <a:t>Imprima</a:t>
            </a:r>
            <a:r>
              <a:rPr lang="en-US" dirty="0" smtClean="0"/>
              <a:t> as </a:t>
            </a:r>
            <a:r>
              <a:rPr lang="en-US" dirty="0" err="1" smtClean="0"/>
              <a:t>raízes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equação</a:t>
            </a:r>
            <a:endParaRPr lang="en-US" dirty="0" smtClean="0"/>
          </a:p>
          <a:p>
            <a:r>
              <a:rPr lang="en-US" dirty="0" err="1" smtClean="0"/>
              <a:t>Lembre</a:t>
            </a:r>
            <a:r>
              <a:rPr lang="en-US" dirty="0" smtClean="0"/>
              <a:t>-se:</a:t>
            </a:r>
          </a:p>
          <a:p>
            <a:pPr lvl="1"/>
            <a:r>
              <a:rPr lang="it-IT" dirty="0" smtClean="0"/>
              <a:t>b</a:t>
            </a:r>
            <a:r>
              <a:rPr lang="it-IT" baseline="30000" dirty="0" smtClean="0"/>
              <a:t>2</a:t>
            </a:r>
            <a:r>
              <a:rPr lang="it-IT" dirty="0" smtClean="0"/>
              <a:t> - 4ac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pode</a:t>
            </a:r>
            <a:r>
              <a:rPr lang="en-US" dirty="0" smtClean="0"/>
              <a:t> ser </a:t>
            </a:r>
            <a:r>
              <a:rPr lang="en-US" dirty="0" err="1" smtClean="0"/>
              <a:t>negativo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pode</a:t>
            </a:r>
            <a:r>
              <a:rPr lang="en-US" dirty="0" smtClean="0"/>
              <a:t> ser 0</a:t>
            </a:r>
          </a:p>
          <a:p>
            <a:pPr lvl="1"/>
            <a:r>
              <a:rPr lang="en-US" dirty="0" err="1" smtClean="0"/>
              <a:t>Biblioteca</a:t>
            </a:r>
            <a:r>
              <a:rPr lang="en-US" dirty="0" smtClean="0"/>
              <a:t> &lt;</a:t>
            </a:r>
            <a:r>
              <a:rPr lang="en-US" dirty="0" err="1" smtClean="0"/>
              <a:t>math.h</a:t>
            </a:r>
            <a:r>
              <a:rPr lang="en-US" dirty="0" smtClean="0"/>
              <a:t>&gt;</a:t>
            </a:r>
          </a:p>
          <a:p>
            <a:pPr lvl="2"/>
            <a:r>
              <a:rPr lang="en-US" dirty="0" smtClean="0"/>
              <a:t>Para </a:t>
            </a:r>
            <a:r>
              <a:rPr lang="en-US" dirty="0" err="1" smtClean="0"/>
              <a:t>calcular</a:t>
            </a:r>
            <a:r>
              <a:rPr lang="en-US" dirty="0" smtClean="0"/>
              <a:t> </a:t>
            </a:r>
            <a:r>
              <a:rPr lang="en-US" dirty="0" err="1" smtClean="0"/>
              <a:t>potências</a:t>
            </a:r>
            <a:r>
              <a:rPr lang="en-US" dirty="0" smtClean="0"/>
              <a:t>, use a </a:t>
            </a:r>
            <a:r>
              <a:rPr lang="en-US" dirty="0" err="1" smtClean="0"/>
              <a:t>função</a:t>
            </a:r>
            <a:r>
              <a:rPr lang="en-US" dirty="0" smtClean="0"/>
              <a:t>:</a:t>
            </a:r>
          </a:p>
          <a:p>
            <a:pPr lvl="3"/>
            <a:r>
              <a:rPr lang="pt-BR" dirty="0" err="1" smtClean="0"/>
              <a:t>pow</a:t>
            </a:r>
            <a:r>
              <a:rPr lang="pt-BR" dirty="0" smtClean="0"/>
              <a:t>(x, y) :Argumento x elevado ao argumento y</a:t>
            </a:r>
          </a:p>
          <a:p>
            <a:pPr lvl="2"/>
            <a:r>
              <a:rPr lang="en-US" dirty="0" err="1" smtClean="0"/>
              <a:t>Raiz</a:t>
            </a:r>
            <a:r>
              <a:rPr lang="en-US" dirty="0" smtClean="0"/>
              <a:t> </a:t>
            </a:r>
            <a:r>
              <a:rPr lang="en-US" dirty="0" err="1" smtClean="0"/>
              <a:t>quadrada</a:t>
            </a:r>
            <a:endParaRPr lang="en-US" dirty="0" smtClean="0"/>
          </a:p>
          <a:p>
            <a:pPr lvl="3"/>
            <a:r>
              <a:rPr lang="pt-BR" dirty="0" err="1" smtClean="0"/>
              <a:t>sqrt</a:t>
            </a:r>
            <a:r>
              <a:rPr lang="pt-BR" dirty="0" smtClean="0"/>
              <a:t>(x): Raiz quadrada do argumento x</a:t>
            </a:r>
            <a:endParaRPr lang="en-US" dirty="0" smtClean="0"/>
          </a:p>
          <a:p>
            <a:endParaRPr lang="en-US" dirty="0" smtClean="0"/>
          </a:p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08" y="3286124"/>
            <a:ext cx="25431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 … </a:t>
            </a:r>
            <a:r>
              <a:rPr lang="en-US" dirty="0" err="1" smtClean="0"/>
              <a:t>pausa</a:t>
            </a:r>
            <a:r>
              <a:rPr lang="en-US" dirty="0" smtClean="0"/>
              <a:t> !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já</a:t>
            </a:r>
            <a:r>
              <a:rPr lang="en-US" dirty="0" smtClean="0"/>
              <a:t> </a:t>
            </a:r>
            <a:r>
              <a:rPr lang="en-US" dirty="0" err="1" smtClean="0"/>
              <a:t>vimos</a:t>
            </a:r>
            <a:r>
              <a:rPr lang="en-US" dirty="0" smtClean="0"/>
              <a:t> </a:t>
            </a:r>
            <a:r>
              <a:rPr lang="en-US" dirty="0" err="1" smtClean="0"/>
              <a:t>até</a:t>
            </a:r>
            <a:r>
              <a:rPr lang="en-US" dirty="0" smtClean="0"/>
              <a:t> agora?</a:t>
            </a:r>
          </a:p>
          <a:p>
            <a:pPr lvl="1"/>
            <a:r>
              <a:rPr lang="en-US" dirty="0" err="1" smtClean="0"/>
              <a:t>Criar</a:t>
            </a:r>
            <a:r>
              <a:rPr lang="en-US" dirty="0" smtClean="0"/>
              <a:t> um </a:t>
            </a:r>
            <a:r>
              <a:rPr lang="en-US" dirty="0" err="1" smtClean="0"/>
              <a:t>codigo</a:t>
            </a:r>
            <a:r>
              <a:rPr lang="en-US" dirty="0" smtClean="0"/>
              <a:t> </a:t>
            </a:r>
            <a:r>
              <a:rPr lang="en-US" dirty="0" err="1" smtClean="0"/>
              <a:t>fonte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C</a:t>
            </a:r>
          </a:p>
          <a:p>
            <a:pPr lvl="1"/>
            <a:r>
              <a:rPr lang="en-US" dirty="0" err="1" smtClean="0"/>
              <a:t>Compilar</a:t>
            </a:r>
            <a:r>
              <a:rPr lang="en-US" dirty="0" smtClean="0"/>
              <a:t> </a:t>
            </a:r>
            <a:r>
              <a:rPr lang="en-US" dirty="0" err="1" smtClean="0"/>
              <a:t>usando</a:t>
            </a:r>
            <a:r>
              <a:rPr lang="en-US" dirty="0" smtClean="0"/>
              <a:t> o </a:t>
            </a:r>
            <a:r>
              <a:rPr lang="en-US" dirty="0" err="1" smtClean="0"/>
              <a:t>gcc</a:t>
            </a:r>
            <a:endParaRPr lang="en-US" dirty="0" smtClean="0"/>
          </a:p>
          <a:p>
            <a:pPr lvl="1"/>
            <a:r>
              <a:rPr lang="en-US" dirty="0" err="1" smtClean="0"/>
              <a:t>Todo</a:t>
            </a:r>
            <a:r>
              <a:rPr lang="en-US" dirty="0" smtClean="0"/>
              <a:t> </a:t>
            </a:r>
            <a:r>
              <a:rPr lang="en-US" dirty="0" err="1" smtClean="0"/>
              <a:t>programa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C tem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ter</a:t>
            </a:r>
            <a:r>
              <a:rPr lang="en-US" dirty="0" smtClean="0"/>
              <a:t> a </a:t>
            </a:r>
            <a:r>
              <a:rPr lang="en-US" dirty="0" err="1" smtClean="0"/>
              <a:t>função</a:t>
            </a:r>
            <a:r>
              <a:rPr lang="en-US" dirty="0" smtClean="0"/>
              <a:t> main(){ }</a:t>
            </a:r>
          </a:p>
          <a:p>
            <a:pPr lvl="1"/>
            <a:r>
              <a:rPr lang="en-US" dirty="0" err="1" smtClean="0"/>
              <a:t>Tipos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r>
              <a:rPr lang="en-US" dirty="0" smtClean="0"/>
              <a:t> (</a:t>
            </a:r>
            <a:r>
              <a:rPr lang="en-US" dirty="0" err="1" smtClean="0"/>
              <a:t>int</a:t>
            </a:r>
            <a:r>
              <a:rPr lang="en-US" dirty="0" smtClean="0"/>
              <a:t>, float, double, char)</a:t>
            </a:r>
          </a:p>
          <a:p>
            <a:pPr lvl="1"/>
            <a:r>
              <a:rPr lang="en-US" dirty="0" err="1" smtClean="0"/>
              <a:t>Declarar</a:t>
            </a:r>
            <a:r>
              <a:rPr lang="en-US" dirty="0" smtClean="0"/>
              <a:t> </a:t>
            </a:r>
            <a:r>
              <a:rPr lang="en-US" dirty="0" err="1" smtClean="0"/>
              <a:t>variáveis</a:t>
            </a:r>
            <a:endParaRPr lang="en-US" dirty="0" smtClean="0"/>
          </a:p>
          <a:p>
            <a:pPr lvl="1"/>
            <a:r>
              <a:rPr lang="en-US" dirty="0" err="1" smtClean="0"/>
              <a:t>Atribuir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r>
              <a:rPr lang="en-US" dirty="0" smtClean="0"/>
              <a:t> </a:t>
            </a:r>
            <a:r>
              <a:rPr lang="en-US" dirty="0" err="1" smtClean="0"/>
              <a:t>às</a:t>
            </a:r>
            <a:r>
              <a:rPr lang="en-US" dirty="0" smtClean="0"/>
              <a:t> </a:t>
            </a:r>
            <a:r>
              <a:rPr lang="en-US" dirty="0" err="1" smtClean="0"/>
              <a:t>variáveis</a:t>
            </a:r>
            <a:endParaRPr lang="en-US" dirty="0" smtClean="0"/>
          </a:p>
          <a:p>
            <a:pPr lvl="1"/>
            <a:r>
              <a:rPr lang="en-US" dirty="0" err="1" smtClean="0"/>
              <a:t>Operações</a:t>
            </a:r>
            <a:r>
              <a:rPr lang="en-US" dirty="0" smtClean="0"/>
              <a:t> </a:t>
            </a:r>
            <a:r>
              <a:rPr lang="en-US" dirty="0" err="1" smtClean="0"/>
              <a:t>aritméticas</a:t>
            </a:r>
            <a:r>
              <a:rPr lang="en-US" dirty="0" smtClean="0"/>
              <a:t> (+, *, -, / , %)</a:t>
            </a:r>
          </a:p>
          <a:p>
            <a:pPr lvl="1"/>
            <a:r>
              <a:rPr lang="en-US" dirty="0" err="1" smtClean="0"/>
              <a:t>Operações</a:t>
            </a:r>
            <a:r>
              <a:rPr lang="en-US" dirty="0" smtClean="0"/>
              <a:t> </a:t>
            </a:r>
            <a:r>
              <a:rPr lang="en-US" dirty="0" err="1" smtClean="0"/>
              <a:t>relacionais</a:t>
            </a:r>
            <a:r>
              <a:rPr lang="en-US" dirty="0" smtClean="0"/>
              <a:t> ( &lt;, &gt; , ==, &lt;=, &gt;= )</a:t>
            </a:r>
          </a:p>
          <a:p>
            <a:pPr lvl="1"/>
            <a:r>
              <a:rPr lang="en-US" dirty="0" err="1" smtClean="0"/>
              <a:t>Leitura</a:t>
            </a:r>
            <a:r>
              <a:rPr lang="en-US" dirty="0" smtClean="0"/>
              <a:t> de dados (</a:t>
            </a:r>
            <a:r>
              <a:rPr lang="en-US" dirty="0" err="1" smtClean="0"/>
              <a:t>scanf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Saída</a:t>
            </a:r>
            <a:r>
              <a:rPr lang="en-US" dirty="0" smtClean="0"/>
              <a:t> de dados (</a:t>
            </a:r>
            <a:r>
              <a:rPr lang="en-US" dirty="0" err="1" smtClean="0"/>
              <a:t>printf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Formatação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saída</a:t>
            </a:r>
            <a:r>
              <a:rPr lang="en-US" dirty="0" smtClean="0"/>
              <a:t> (</a:t>
            </a:r>
            <a:r>
              <a:rPr lang="en-US" dirty="0" err="1" smtClean="0"/>
              <a:t>printf</a:t>
            </a:r>
            <a:r>
              <a:rPr lang="en-US" dirty="0" smtClean="0"/>
              <a:t>)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Exemplos</a:t>
            </a:r>
            <a:r>
              <a:rPr lang="en-US" dirty="0" smtClean="0"/>
              <a:t> de </a:t>
            </a:r>
            <a:r>
              <a:rPr lang="en-US" dirty="0" err="1" smtClean="0"/>
              <a:t>equações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2x² + 7x + 5 = 0</a:t>
            </a:r>
          </a:p>
          <a:p>
            <a:r>
              <a:rPr lang="pt-BR" dirty="0" smtClean="0"/>
              <a:t>3x² + x + 2 = 0</a:t>
            </a:r>
          </a:p>
          <a:p>
            <a:r>
              <a:rPr lang="pt-BR" dirty="0" err="1" smtClean="0"/>
              <a:t>x²</a:t>
            </a:r>
            <a:r>
              <a:rPr lang="pt-BR" dirty="0" smtClean="0"/>
              <a:t>-6x+8=0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>
              <a:buNone/>
            </a:pPr>
            <a:r>
              <a:rPr lang="pt-BR" dirty="0" smtClean="0"/>
              <a:t>#include &lt;</a:t>
            </a:r>
            <a:r>
              <a:rPr lang="pt-BR" dirty="0" err="1" smtClean="0"/>
              <a:t>stdio</a:t>
            </a:r>
            <a:r>
              <a:rPr lang="pt-BR" dirty="0" smtClean="0"/>
              <a:t>.h&gt;</a:t>
            </a:r>
          </a:p>
          <a:p>
            <a:pPr>
              <a:buNone/>
            </a:pPr>
            <a:r>
              <a:rPr lang="pt-BR" dirty="0" smtClean="0"/>
              <a:t>#include &lt;</a:t>
            </a:r>
            <a:r>
              <a:rPr lang="pt-BR" dirty="0" err="1" smtClean="0"/>
              <a:t>math</a:t>
            </a:r>
            <a:r>
              <a:rPr lang="pt-BR" dirty="0" smtClean="0"/>
              <a:t>.h&gt;</a:t>
            </a:r>
          </a:p>
          <a:p>
            <a:pPr>
              <a:buNone/>
            </a:pPr>
            <a:r>
              <a:rPr lang="pt-BR" dirty="0" err="1" smtClean="0"/>
              <a:t>main</a:t>
            </a:r>
            <a:r>
              <a:rPr lang="pt-BR" dirty="0" smtClean="0"/>
              <a:t>()</a:t>
            </a:r>
          </a:p>
          <a:p>
            <a:pPr>
              <a:buNone/>
            </a:pPr>
            <a:r>
              <a:rPr lang="pt-BR" dirty="0" smtClean="0"/>
              <a:t>{</a:t>
            </a:r>
          </a:p>
          <a:p>
            <a:pPr>
              <a:buNone/>
            </a:pPr>
            <a:r>
              <a:rPr lang="pt-BR" dirty="0" smtClean="0"/>
              <a:t>    </a:t>
            </a:r>
            <a:r>
              <a:rPr lang="pt-BR" dirty="0" err="1" smtClean="0"/>
              <a:t>float</a:t>
            </a:r>
            <a:r>
              <a:rPr lang="pt-BR" dirty="0" smtClean="0"/>
              <a:t> a,b,c;</a:t>
            </a:r>
          </a:p>
          <a:p>
            <a:pPr>
              <a:buNone/>
            </a:pPr>
            <a:r>
              <a:rPr lang="pt-BR" dirty="0" smtClean="0"/>
              <a:t>    </a:t>
            </a:r>
            <a:r>
              <a:rPr lang="pt-BR" dirty="0" err="1" smtClean="0"/>
              <a:t>float</a:t>
            </a:r>
            <a:r>
              <a:rPr lang="pt-BR" dirty="0" smtClean="0"/>
              <a:t> delta;</a:t>
            </a:r>
          </a:p>
          <a:p>
            <a:pPr>
              <a:buNone/>
            </a:pPr>
            <a:r>
              <a:rPr lang="pt-BR" dirty="0" smtClean="0"/>
              <a:t>    </a:t>
            </a:r>
            <a:r>
              <a:rPr lang="pt-BR" dirty="0" err="1" smtClean="0"/>
              <a:t>float</a:t>
            </a:r>
            <a:r>
              <a:rPr lang="pt-BR" dirty="0" smtClean="0"/>
              <a:t> x1, x2;</a:t>
            </a:r>
          </a:p>
          <a:p>
            <a:pPr>
              <a:buNone/>
            </a:pPr>
            <a:r>
              <a:rPr lang="pt-BR" dirty="0" smtClean="0"/>
              <a:t>    </a:t>
            </a:r>
            <a:r>
              <a:rPr lang="pt-BR" dirty="0" err="1" smtClean="0"/>
              <a:t>scanf</a:t>
            </a:r>
            <a:r>
              <a:rPr lang="pt-BR" dirty="0" smtClean="0"/>
              <a:t>("%f %f %f",&amp;a,&amp;b,&amp;c);</a:t>
            </a:r>
          </a:p>
          <a:p>
            <a:pPr>
              <a:buNone/>
            </a:pPr>
            <a:r>
              <a:rPr lang="pt-BR" dirty="0" smtClean="0"/>
              <a:t>    </a:t>
            </a:r>
            <a:r>
              <a:rPr lang="pt-BR" dirty="0" err="1" smtClean="0"/>
              <a:t>if</a:t>
            </a:r>
            <a:r>
              <a:rPr lang="pt-BR" dirty="0" smtClean="0"/>
              <a:t> (a==0)</a:t>
            </a:r>
          </a:p>
          <a:p>
            <a:pPr>
              <a:buNone/>
            </a:pPr>
            <a:r>
              <a:rPr lang="pt-BR" dirty="0" smtClean="0"/>
              <a:t>    {</a:t>
            </a:r>
          </a:p>
          <a:p>
            <a:pPr>
              <a:buNone/>
            </a:pPr>
            <a:r>
              <a:rPr lang="pt-BR" dirty="0" smtClean="0"/>
              <a:t>        </a:t>
            </a:r>
            <a:r>
              <a:rPr lang="pt-BR" dirty="0" err="1" smtClean="0"/>
              <a:t>printf</a:t>
            </a:r>
            <a:r>
              <a:rPr lang="pt-BR" dirty="0" smtClean="0"/>
              <a:t>("</a:t>
            </a:r>
            <a:r>
              <a:rPr lang="pt-BR" dirty="0" err="1" smtClean="0"/>
              <a:t>Nao</a:t>
            </a:r>
            <a:r>
              <a:rPr lang="pt-BR" dirty="0" smtClean="0"/>
              <a:t> </a:t>
            </a:r>
            <a:r>
              <a:rPr lang="pt-BR" dirty="0" err="1" smtClean="0"/>
              <a:t>eh</a:t>
            </a:r>
            <a:r>
              <a:rPr lang="pt-BR" dirty="0" smtClean="0"/>
              <a:t> uma </a:t>
            </a:r>
            <a:r>
              <a:rPr lang="pt-BR" dirty="0" err="1" smtClean="0"/>
              <a:t>equacao</a:t>
            </a:r>
            <a:r>
              <a:rPr lang="pt-BR" dirty="0" smtClean="0"/>
              <a:t> do 2. grau\n");</a:t>
            </a:r>
          </a:p>
          <a:p>
            <a:pPr>
              <a:buNone/>
            </a:pPr>
            <a:r>
              <a:rPr lang="pt-BR" dirty="0" smtClean="0"/>
              <a:t>    }</a:t>
            </a:r>
          </a:p>
          <a:p>
            <a:pPr>
              <a:buNone/>
            </a:pPr>
            <a:r>
              <a:rPr lang="pt-BR" dirty="0" smtClean="0"/>
              <a:t>    </a:t>
            </a:r>
            <a:r>
              <a:rPr lang="pt-BR" dirty="0" err="1" smtClean="0"/>
              <a:t>else</a:t>
            </a:r>
            <a:endParaRPr lang="pt-BR" dirty="0" smtClean="0"/>
          </a:p>
          <a:p>
            <a:pPr>
              <a:buNone/>
            </a:pPr>
            <a:r>
              <a:rPr lang="pt-BR" dirty="0" smtClean="0"/>
              <a:t>    {</a:t>
            </a:r>
          </a:p>
          <a:p>
            <a:pPr>
              <a:buNone/>
            </a:pPr>
            <a:r>
              <a:rPr lang="pt-BR" dirty="0" smtClean="0"/>
              <a:t>        delta = </a:t>
            </a:r>
            <a:r>
              <a:rPr lang="pt-BR" dirty="0" err="1" smtClean="0"/>
              <a:t>pow</a:t>
            </a:r>
            <a:r>
              <a:rPr lang="pt-BR" dirty="0" smtClean="0"/>
              <a:t>(b,2) - 4 * a * c;</a:t>
            </a:r>
          </a:p>
          <a:p>
            <a:pPr>
              <a:buNone/>
            </a:pPr>
            <a:r>
              <a:rPr lang="pt-BR" dirty="0" smtClean="0"/>
              <a:t>        </a:t>
            </a:r>
            <a:r>
              <a:rPr lang="pt-BR" dirty="0" err="1" smtClean="0"/>
              <a:t>if</a:t>
            </a:r>
            <a:r>
              <a:rPr lang="pt-BR" dirty="0" smtClean="0"/>
              <a:t> (delta &lt; 0)</a:t>
            </a:r>
          </a:p>
          <a:p>
            <a:pPr>
              <a:buNone/>
            </a:pPr>
            <a:r>
              <a:rPr lang="pt-BR" dirty="0" smtClean="0"/>
              <a:t>        {</a:t>
            </a:r>
          </a:p>
          <a:p>
            <a:pPr>
              <a:buNone/>
            </a:pPr>
            <a:r>
              <a:rPr lang="pt-BR" dirty="0" smtClean="0"/>
              <a:t>            </a:t>
            </a:r>
            <a:r>
              <a:rPr lang="pt-BR" dirty="0" err="1" smtClean="0"/>
              <a:t>printf</a:t>
            </a:r>
            <a:r>
              <a:rPr lang="pt-BR" dirty="0" smtClean="0"/>
              <a:t>("</a:t>
            </a:r>
            <a:r>
              <a:rPr lang="pt-BR" dirty="0" err="1" smtClean="0"/>
              <a:t>Nao</a:t>
            </a:r>
            <a:r>
              <a:rPr lang="pt-BR" dirty="0" smtClean="0"/>
              <a:t> existem </a:t>
            </a:r>
            <a:r>
              <a:rPr lang="pt-BR" dirty="0" err="1" smtClean="0"/>
              <a:t>raizes</a:t>
            </a:r>
            <a:r>
              <a:rPr lang="pt-BR" dirty="0" smtClean="0"/>
              <a:t> reais\n");</a:t>
            </a:r>
          </a:p>
          <a:p>
            <a:pPr>
              <a:buNone/>
            </a:pPr>
            <a:r>
              <a:rPr lang="pt-BR" dirty="0" smtClean="0"/>
              <a:t>        }</a:t>
            </a:r>
          </a:p>
          <a:p>
            <a:pPr>
              <a:buNone/>
            </a:pPr>
            <a:r>
              <a:rPr lang="pt-BR" dirty="0" smtClean="0"/>
              <a:t>        </a:t>
            </a:r>
            <a:r>
              <a:rPr lang="pt-BR" dirty="0" err="1" smtClean="0"/>
              <a:t>else</a:t>
            </a:r>
            <a:endParaRPr lang="pt-BR" dirty="0" smtClean="0"/>
          </a:p>
          <a:p>
            <a:pPr>
              <a:buNone/>
            </a:pPr>
            <a:r>
              <a:rPr lang="pt-BR" dirty="0" smtClean="0"/>
              <a:t>        {</a:t>
            </a:r>
          </a:p>
          <a:p>
            <a:pPr>
              <a:buNone/>
            </a:pPr>
            <a:r>
              <a:rPr lang="pt-BR" dirty="0" smtClean="0"/>
              <a:t>            x1 = (-b + </a:t>
            </a:r>
            <a:r>
              <a:rPr lang="pt-BR" dirty="0" err="1" smtClean="0"/>
              <a:t>sqrt</a:t>
            </a:r>
            <a:r>
              <a:rPr lang="pt-BR" dirty="0" smtClean="0"/>
              <a:t>(delta)) / 2*a;</a:t>
            </a:r>
          </a:p>
          <a:p>
            <a:pPr>
              <a:buNone/>
            </a:pPr>
            <a:r>
              <a:rPr lang="pt-BR" dirty="0" smtClean="0"/>
              <a:t>            x2 = (-b - </a:t>
            </a:r>
            <a:r>
              <a:rPr lang="pt-BR" dirty="0" err="1" smtClean="0"/>
              <a:t>sqrt</a:t>
            </a:r>
            <a:r>
              <a:rPr lang="pt-BR" dirty="0" smtClean="0"/>
              <a:t>(delta)) / 2*a;</a:t>
            </a:r>
          </a:p>
          <a:p>
            <a:pPr>
              <a:buNone/>
            </a:pPr>
            <a:r>
              <a:rPr lang="pt-BR" dirty="0" smtClean="0"/>
              <a:t>            </a:t>
            </a:r>
            <a:r>
              <a:rPr lang="pt-BR" dirty="0" err="1" smtClean="0"/>
              <a:t>printf</a:t>
            </a:r>
            <a:r>
              <a:rPr lang="pt-BR" dirty="0" smtClean="0"/>
              <a:t>("As </a:t>
            </a:r>
            <a:r>
              <a:rPr lang="pt-BR" dirty="0" err="1" smtClean="0"/>
              <a:t>raizes</a:t>
            </a:r>
            <a:r>
              <a:rPr lang="pt-BR" dirty="0" smtClean="0"/>
              <a:t> </a:t>
            </a:r>
            <a:r>
              <a:rPr lang="pt-BR" dirty="0" err="1" smtClean="0"/>
              <a:t>sao</a:t>
            </a:r>
            <a:r>
              <a:rPr lang="pt-BR" dirty="0" smtClean="0"/>
              <a:t>: %f e %f\n",x1,x2);</a:t>
            </a:r>
          </a:p>
          <a:p>
            <a:pPr>
              <a:buNone/>
            </a:pPr>
            <a:r>
              <a:rPr lang="pt-BR" dirty="0" smtClean="0"/>
              <a:t>        }</a:t>
            </a:r>
          </a:p>
          <a:p>
            <a:pPr>
              <a:buNone/>
            </a:pPr>
            <a:r>
              <a:rPr lang="pt-BR" dirty="0" smtClean="0"/>
              <a:t>    }</a:t>
            </a:r>
          </a:p>
          <a:p>
            <a:pPr>
              <a:buNone/>
            </a:pPr>
            <a:r>
              <a:rPr lang="pt-BR" dirty="0" smtClean="0"/>
              <a:t>}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Exercícios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08" y="1616002"/>
            <a:ext cx="4267200" cy="4095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9992" y="1616002"/>
            <a:ext cx="4552950" cy="4057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6108" y="1616002"/>
            <a:ext cx="1947087" cy="4009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8264" y="1968873"/>
            <a:ext cx="1947087" cy="4009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Exercícios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7704" y="1484784"/>
            <a:ext cx="4676775" cy="459105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9992" y="1515890"/>
            <a:ext cx="1947087" cy="40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0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Exercícios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6800850" cy="418147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3355" y="1467450"/>
            <a:ext cx="1947087" cy="40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Exercícios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600" y="1340768"/>
            <a:ext cx="6953250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5273" y="1371874"/>
            <a:ext cx="1947087" cy="4009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Exercícios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lvl="2"/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3608" y="1093442"/>
            <a:ext cx="6915150" cy="5651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7281" y="1083842"/>
            <a:ext cx="1947087" cy="4009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Exercícios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7664" y="1461095"/>
            <a:ext cx="5876925" cy="484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5233" y="1443882"/>
            <a:ext cx="1947087" cy="4009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Exercícios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6829425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8144" y="1443882"/>
            <a:ext cx="1947087" cy="4009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 </a:t>
            </a:r>
            <a:r>
              <a:rPr lang="en-US" dirty="0" err="1" smtClean="0"/>
              <a:t>comando</a:t>
            </a:r>
            <a:r>
              <a:rPr lang="en-US" dirty="0" smtClean="0"/>
              <a:t> switch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Sintaxe</a:t>
            </a:r>
            <a:endParaRPr lang="en-US" dirty="0" smtClean="0"/>
          </a:p>
          <a:p>
            <a:pPr marL="457200" lvl="1" indent="0">
              <a:buNone/>
            </a:pPr>
            <a:r>
              <a:rPr lang="pt-BR" dirty="0"/>
              <a:t>switch (</a:t>
            </a:r>
            <a:r>
              <a:rPr lang="pt-BR" dirty="0" err="1"/>
              <a:t>expr</a:t>
            </a:r>
            <a:r>
              <a:rPr lang="pt-BR" dirty="0"/>
              <a:t>) </a:t>
            </a:r>
          </a:p>
          <a:p>
            <a:pPr marL="457200" lvl="1" indent="0">
              <a:buNone/>
            </a:pPr>
            <a:r>
              <a:rPr lang="pt-BR" dirty="0"/>
              <a:t>{</a:t>
            </a:r>
          </a:p>
          <a:p>
            <a:pPr marL="457200" lvl="1" indent="0">
              <a:buNone/>
            </a:pPr>
            <a:r>
              <a:rPr lang="pt-BR" dirty="0"/>
              <a:t>	case const1: </a:t>
            </a:r>
          </a:p>
          <a:p>
            <a:pPr marL="457200" lvl="1" indent="0">
              <a:buNone/>
            </a:pPr>
            <a:r>
              <a:rPr lang="pt-BR" dirty="0"/>
              <a:t>		sequência de comandos;</a:t>
            </a:r>
          </a:p>
          <a:p>
            <a:pPr marL="457200" lvl="1" indent="0">
              <a:buNone/>
            </a:pPr>
            <a:r>
              <a:rPr lang="pt-BR" dirty="0"/>
              <a:t>		break;</a:t>
            </a:r>
          </a:p>
          <a:p>
            <a:pPr marL="457200" lvl="1" indent="0">
              <a:buNone/>
            </a:pPr>
            <a:r>
              <a:rPr lang="pt-BR" dirty="0"/>
              <a:t>	case const2: </a:t>
            </a:r>
          </a:p>
          <a:p>
            <a:pPr marL="457200" lvl="1" indent="0">
              <a:buNone/>
            </a:pPr>
            <a:r>
              <a:rPr lang="pt-BR" dirty="0"/>
              <a:t>		sequência de comandos;</a:t>
            </a:r>
          </a:p>
          <a:p>
            <a:pPr marL="457200" lvl="1" indent="0">
              <a:buNone/>
            </a:pPr>
            <a:r>
              <a:rPr lang="pt-BR" dirty="0"/>
              <a:t>		break;</a:t>
            </a:r>
          </a:p>
          <a:p>
            <a:pPr marL="457200" lvl="1" indent="0">
              <a:buNone/>
            </a:pPr>
            <a:r>
              <a:rPr lang="pt-BR" dirty="0"/>
              <a:t>	default: </a:t>
            </a:r>
          </a:p>
          <a:p>
            <a:pPr marL="457200" lvl="1" indent="0">
              <a:buNone/>
            </a:pPr>
            <a:r>
              <a:rPr lang="pt-BR" dirty="0"/>
              <a:t>		</a:t>
            </a:r>
            <a:r>
              <a:rPr lang="pt-BR" dirty="0" err="1"/>
              <a:t>statement</a:t>
            </a:r>
            <a:r>
              <a:rPr lang="pt-BR" dirty="0"/>
              <a:t>;</a:t>
            </a:r>
          </a:p>
          <a:p>
            <a:pPr marL="457200" lvl="1" indent="0">
              <a:buNone/>
            </a:pPr>
            <a:r>
              <a:rPr lang="pt-BR" dirty="0"/>
              <a:t>}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507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Quais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próximos</a:t>
            </a:r>
            <a:r>
              <a:rPr lang="en-US" dirty="0" smtClean="0"/>
              <a:t> </a:t>
            </a:r>
            <a:r>
              <a:rPr lang="en-US" dirty="0" err="1" smtClean="0"/>
              <a:t>passos</a:t>
            </a:r>
            <a:r>
              <a:rPr lang="en-US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Execução</a:t>
            </a:r>
            <a:r>
              <a:rPr lang="en-US" dirty="0" smtClean="0"/>
              <a:t> </a:t>
            </a:r>
            <a:r>
              <a:rPr lang="en-US" dirty="0" err="1" smtClean="0"/>
              <a:t>condicional</a:t>
            </a:r>
            <a:endParaRPr lang="en-US" dirty="0" smtClean="0"/>
          </a:p>
          <a:p>
            <a:r>
              <a:rPr lang="en-US" dirty="0" err="1" smtClean="0"/>
              <a:t>Repetições</a:t>
            </a:r>
            <a:endParaRPr lang="en-US" dirty="0" smtClean="0"/>
          </a:p>
          <a:p>
            <a:r>
              <a:rPr lang="en-US" dirty="0"/>
              <a:t>Arrays (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vetores</a:t>
            </a:r>
            <a:r>
              <a:rPr lang="en-US" dirty="0"/>
              <a:t>)</a:t>
            </a:r>
          </a:p>
          <a:p>
            <a:r>
              <a:rPr lang="en-US" dirty="0" smtClean="0"/>
              <a:t>Strings</a:t>
            </a:r>
          </a:p>
          <a:p>
            <a:r>
              <a:rPr lang="en-US" dirty="0" err="1"/>
              <a:t>Funções</a:t>
            </a:r>
            <a:endParaRPr lang="en-US" dirty="0"/>
          </a:p>
          <a:p>
            <a:r>
              <a:rPr lang="en-US" dirty="0" err="1" smtClean="0"/>
              <a:t>Ponteiros</a:t>
            </a:r>
            <a:endParaRPr lang="en-US" dirty="0" smtClean="0"/>
          </a:p>
          <a:p>
            <a:r>
              <a:rPr lang="en-US" dirty="0" err="1" smtClean="0"/>
              <a:t>Estruturas</a:t>
            </a:r>
            <a:endParaRPr lang="en-US" dirty="0" smtClean="0"/>
          </a:p>
          <a:p>
            <a:r>
              <a:rPr lang="en-US" dirty="0" err="1" smtClean="0"/>
              <a:t>Recursão</a:t>
            </a:r>
            <a:endParaRPr lang="en-US" dirty="0" smtClean="0"/>
          </a:p>
          <a:p>
            <a:r>
              <a:rPr lang="en-US" dirty="0" err="1" smtClean="0"/>
              <a:t>Pesquisa</a:t>
            </a:r>
            <a:r>
              <a:rPr lang="en-US" dirty="0" smtClean="0"/>
              <a:t> e </a:t>
            </a:r>
            <a:r>
              <a:rPr lang="en-US" dirty="0" err="1" smtClean="0"/>
              <a:t>ordenação</a:t>
            </a:r>
            <a:endParaRPr lang="en-US" dirty="0" smtClean="0"/>
          </a:p>
          <a:p>
            <a:r>
              <a:rPr lang="en-US" dirty="0" err="1" smtClean="0"/>
              <a:t>Arquivos</a:t>
            </a:r>
            <a:endParaRPr lang="en-US" dirty="0" smtClean="0"/>
          </a:p>
          <a:p>
            <a:r>
              <a:rPr lang="en-US" dirty="0" err="1" smtClean="0"/>
              <a:t>Alocação</a:t>
            </a:r>
            <a:r>
              <a:rPr lang="en-US" dirty="0" smtClean="0"/>
              <a:t> </a:t>
            </a:r>
            <a:r>
              <a:rPr lang="en-US" dirty="0" err="1" smtClean="0"/>
              <a:t>dinâmica</a:t>
            </a:r>
            <a:r>
              <a:rPr lang="en-US" dirty="0" smtClean="0"/>
              <a:t> de </a:t>
            </a:r>
            <a:r>
              <a:rPr lang="en-US" dirty="0" err="1" smtClean="0"/>
              <a:t>memória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 :: </a:t>
            </a:r>
            <a:r>
              <a:rPr lang="en-US" dirty="0" err="1" smtClean="0"/>
              <a:t>Fluxo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Idéia</a:t>
            </a:r>
            <a:r>
              <a:rPr lang="en-US" dirty="0" smtClean="0"/>
              <a:t> </a:t>
            </a:r>
            <a:r>
              <a:rPr lang="en-US" dirty="0" err="1" smtClean="0"/>
              <a:t>chave</a:t>
            </a:r>
            <a:r>
              <a:rPr lang="en-US" dirty="0" smtClean="0"/>
              <a:t>: “</a:t>
            </a:r>
            <a:r>
              <a:rPr lang="en-US" dirty="0" err="1" smtClean="0"/>
              <a:t>onde</a:t>
            </a:r>
            <a:r>
              <a:rPr lang="en-US" dirty="0" smtClean="0"/>
              <a:t> é o local da </a:t>
            </a:r>
            <a:r>
              <a:rPr lang="en-US" dirty="0" err="1" smtClean="0"/>
              <a:t>entrada</a:t>
            </a:r>
            <a:r>
              <a:rPr lang="en-US" dirty="0" smtClean="0"/>
              <a:t> no </a:t>
            </a:r>
            <a:r>
              <a:rPr lang="en-US" dirty="0" err="1" smtClean="0"/>
              <a:t>bloco</a:t>
            </a:r>
            <a:r>
              <a:rPr lang="en-US" dirty="0" smtClean="0"/>
              <a:t>”.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99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Exemplo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...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dia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err="1"/>
              <a:t>scanf</a:t>
            </a:r>
            <a:r>
              <a:rPr lang="en-US" dirty="0"/>
              <a:t>("%d",&amp;</a:t>
            </a:r>
            <a:r>
              <a:rPr lang="en-US" dirty="0" err="1"/>
              <a:t>dia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switch (</a:t>
            </a:r>
            <a:r>
              <a:rPr lang="en-US" dirty="0" err="1"/>
              <a:t>dia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case 1 : </a:t>
            </a:r>
            <a:r>
              <a:rPr lang="en-US" dirty="0" err="1"/>
              <a:t>printf</a:t>
            </a:r>
            <a:r>
              <a:rPr lang="en-US" dirty="0"/>
              <a:t>("Domingo\n");</a:t>
            </a:r>
          </a:p>
          <a:p>
            <a:pPr marL="0" indent="0">
              <a:buNone/>
            </a:pPr>
            <a:r>
              <a:rPr lang="en-US" dirty="0"/>
              <a:t>            break;</a:t>
            </a:r>
          </a:p>
          <a:p>
            <a:pPr marL="0" indent="0">
              <a:buNone/>
            </a:pPr>
            <a:r>
              <a:rPr lang="en-US" dirty="0"/>
              <a:t>   case 2 : </a:t>
            </a:r>
            <a:r>
              <a:rPr lang="en-US" dirty="0" err="1"/>
              <a:t>printf</a:t>
            </a:r>
            <a:r>
              <a:rPr lang="en-US" dirty="0"/>
              <a:t>("</a:t>
            </a:r>
            <a:r>
              <a:rPr lang="en-US" dirty="0" err="1"/>
              <a:t>Segunda</a:t>
            </a:r>
            <a:r>
              <a:rPr lang="en-US" dirty="0"/>
              <a:t>\n");</a:t>
            </a:r>
          </a:p>
          <a:p>
            <a:pPr marL="0" indent="0">
              <a:buNone/>
            </a:pPr>
            <a:r>
              <a:rPr lang="en-US" dirty="0"/>
              <a:t>            break;</a:t>
            </a:r>
          </a:p>
          <a:p>
            <a:pPr marL="0" indent="0">
              <a:buNone/>
            </a:pPr>
            <a:r>
              <a:rPr lang="en-US" dirty="0"/>
              <a:t>   case 3 : </a:t>
            </a:r>
            <a:r>
              <a:rPr lang="en-US" dirty="0" err="1"/>
              <a:t>printf</a:t>
            </a:r>
            <a:r>
              <a:rPr lang="en-US" dirty="0"/>
              <a:t>("</a:t>
            </a:r>
            <a:r>
              <a:rPr lang="en-US" dirty="0" err="1"/>
              <a:t>Terça</a:t>
            </a:r>
            <a:r>
              <a:rPr lang="en-US" dirty="0"/>
              <a:t>\n");</a:t>
            </a:r>
          </a:p>
          <a:p>
            <a:pPr marL="0" indent="0">
              <a:buNone/>
            </a:pPr>
            <a:r>
              <a:rPr lang="en-US" dirty="0"/>
              <a:t>            break;</a:t>
            </a:r>
          </a:p>
          <a:p>
            <a:pPr marL="0" indent="0">
              <a:buNone/>
            </a:pPr>
            <a:r>
              <a:rPr lang="en-US" dirty="0"/>
              <a:t>   case 4 : </a:t>
            </a:r>
            <a:r>
              <a:rPr lang="en-US" dirty="0" err="1"/>
              <a:t>printf</a:t>
            </a:r>
            <a:r>
              <a:rPr lang="en-US" dirty="0"/>
              <a:t>("</a:t>
            </a:r>
            <a:r>
              <a:rPr lang="en-US" dirty="0" err="1"/>
              <a:t>Quarta</a:t>
            </a:r>
            <a:r>
              <a:rPr lang="en-US" dirty="0"/>
              <a:t>\n");</a:t>
            </a:r>
          </a:p>
          <a:p>
            <a:pPr marL="0" indent="0">
              <a:buNone/>
            </a:pPr>
            <a:r>
              <a:rPr lang="en-US" dirty="0"/>
              <a:t>            break;</a:t>
            </a:r>
          </a:p>
          <a:p>
            <a:pPr marL="0" indent="0">
              <a:buNone/>
            </a:pPr>
            <a:r>
              <a:rPr lang="en-US" dirty="0"/>
              <a:t>   case 5 : </a:t>
            </a:r>
            <a:r>
              <a:rPr lang="en-US" dirty="0" err="1"/>
              <a:t>printf</a:t>
            </a:r>
            <a:r>
              <a:rPr lang="en-US" dirty="0"/>
              <a:t>("Quinta\n");</a:t>
            </a:r>
          </a:p>
          <a:p>
            <a:pPr marL="0" indent="0">
              <a:buNone/>
            </a:pPr>
            <a:r>
              <a:rPr lang="en-US" dirty="0"/>
              <a:t>            break;</a:t>
            </a:r>
          </a:p>
          <a:p>
            <a:pPr marL="0" indent="0">
              <a:buNone/>
            </a:pPr>
            <a:r>
              <a:rPr lang="en-US" dirty="0"/>
              <a:t>   case 6 : </a:t>
            </a:r>
            <a:r>
              <a:rPr lang="en-US" dirty="0" err="1"/>
              <a:t>printf</a:t>
            </a:r>
            <a:r>
              <a:rPr lang="en-US" dirty="0"/>
              <a:t>("</a:t>
            </a:r>
            <a:r>
              <a:rPr lang="en-US" dirty="0" err="1"/>
              <a:t>Sexta</a:t>
            </a:r>
            <a:r>
              <a:rPr lang="en-US" dirty="0"/>
              <a:t>\n");</a:t>
            </a:r>
          </a:p>
          <a:p>
            <a:pPr marL="0" indent="0">
              <a:buNone/>
            </a:pPr>
            <a:r>
              <a:rPr lang="en-US" dirty="0"/>
              <a:t>            break;</a:t>
            </a:r>
          </a:p>
          <a:p>
            <a:pPr marL="0" indent="0">
              <a:buNone/>
            </a:pPr>
            <a:r>
              <a:rPr lang="en-US" dirty="0"/>
              <a:t>   case 7 : </a:t>
            </a:r>
            <a:r>
              <a:rPr lang="en-US" dirty="0" err="1"/>
              <a:t>printf</a:t>
            </a:r>
            <a:r>
              <a:rPr lang="en-US" dirty="0"/>
              <a:t>("</a:t>
            </a:r>
            <a:r>
              <a:rPr lang="en-US" dirty="0" err="1"/>
              <a:t>Sábado</a:t>
            </a:r>
            <a:r>
              <a:rPr lang="en-US" dirty="0"/>
              <a:t>\n");</a:t>
            </a:r>
          </a:p>
          <a:p>
            <a:pPr marL="0" indent="0">
              <a:buNone/>
            </a:pPr>
            <a:r>
              <a:rPr lang="en-US" dirty="0"/>
              <a:t>            break;</a:t>
            </a:r>
          </a:p>
          <a:p>
            <a:pPr marL="0" indent="0">
              <a:buNone/>
            </a:pPr>
            <a:r>
              <a:rPr lang="en-US" dirty="0"/>
              <a:t>  default : </a:t>
            </a:r>
            <a:r>
              <a:rPr lang="en-US" dirty="0" err="1"/>
              <a:t>printf</a:t>
            </a:r>
            <a:r>
              <a:rPr lang="en-US" dirty="0"/>
              <a:t>("</a:t>
            </a:r>
            <a:r>
              <a:rPr lang="en-US" dirty="0" err="1"/>
              <a:t>Não</a:t>
            </a:r>
            <a:r>
              <a:rPr lang="en-US" dirty="0"/>
              <a:t> é um valor </a:t>
            </a:r>
            <a:r>
              <a:rPr lang="en-US" dirty="0" err="1"/>
              <a:t>válido</a:t>
            </a:r>
            <a:r>
              <a:rPr lang="en-US" dirty="0"/>
              <a:t>\n");;</a:t>
            </a:r>
          </a:p>
          <a:p>
            <a:pPr marL="0" indent="0">
              <a:buNone/>
            </a:pPr>
            <a:r>
              <a:rPr lang="en-US" dirty="0"/>
              <a:t>            break;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...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851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Exemplo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...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dia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err="1"/>
              <a:t>scanf</a:t>
            </a:r>
            <a:r>
              <a:rPr lang="en-US" dirty="0"/>
              <a:t>("%d",&amp;</a:t>
            </a:r>
            <a:r>
              <a:rPr lang="en-US" dirty="0" err="1"/>
              <a:t>dia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switch (</a:t>
            </a:r>
            <a:r>
              <a:rPr lang="en-US" dirty="0" err="1"/>
              <a:t>dia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case 1 :</a:t>
            </a:r>
          </a:p>
          <a:p>
            <a:pPr marL="0" indent="0">
              <a:buNone/>
            </a:pPr>
            <a:r>
              <a:rPr lang="en-US" dirty="0"/>
              <a:t>   case 7 : </a:t>
            </a:r>
            <a:r>
              <a:rPr lang="en-US" dirty="0" err="1"/>
              <a:t>printf</a:t>
            </a:r>
            <a:r>
              <a:rPr lang="en-US" dirty="0"/>
              <a:t>("</a:t>
            </a:r>
            <a:r>
              <a:rPr lang="en-US" dirty="0" err="1"/>
              <a:t>Fim</a:t>
            </a:r>
            <a:r>
              <a:rPr lang="en-US" dirty="0"/>
              <a:t> de </a:t>
            </a:r>
            <a:r>
              <a:rPr lang="en-US" dirty="0" err="1"/>
              <a:t>Semana</a:t>
            </a:r>
            <a:r>
              <a:rPr lang="en-US" dirty="0"/>
              <a:t>\n");</a:t>
            </a:r>
          </a:p>
          <a:p>
            <a:pPr marL="0" indent="0">
              <a:buNone/>
            </a:pPr>
            <a:r>
              <a:rPr lang="en-US" dirty="0"/>
              <a:t>            break;</a:t>
            </a:r>
          </a:p>
          <a:p>
            <a:pPr marL="0" indent="0">
              <a:buNone/>
            </a:pPr>
            <a:r>
              <a:rPr lang="en-US" dirty="0"/>
              <a:t>   case 2 :</a:t>
            </a:r>
          </a:p>
          <a:p>
            <a:pPr marL="0" indent="0">
              <a:buNone/>
            </a:pPr>
            <a:r>
              <a:rPr lang="en-US" dirty="0"/>
              <a:t>   case 3 :</a:t>
            </a:r>
          </a:p>
          <a:p>
            <a:pPr marL="0" indent="0">
              <a:buNone/>
            </a:pPr>
            <a:r>
              <a:rPr lang="en-US" dirty="0"/>
              <a:t>   case 4 :</a:t>
            </a:r>
          </a:p>
          <a:p>
            <a:pPr marL="0" indent="0">
              <a:buNone/>
            </a:pPr>
            <a:r>
              <a:rPr lang="en-US" dirty="0"/>
              <a:t>   case 5 :</a:t>
            </a:r>
          </a:p>
          <a:p>
            <a:pPr marL="0" indent="0">
              <a:buNone/>
            </a:pPr>
            <a:r>
              <a:rPr lang="en-US" dirty="0"/>
              <a:t>   case 6 : </a:t>
            </a:r>
            <a:r>
              <a:rPr lang="en-US" dirty="0" err="1"/>
              <a:t>printf</a:t>
            </a:r>
            <a:r>
              <a:rPr lang="en-US" dirty="0"/>
              <a:t>("</a:t>
            </a:r>
            <a:r>
              <a:rPr lang="en-US" dirty="0" err="1"/>
              <a:t>Dia</a:t>
            </a:r>
            <a:r>
              <a:rPr lang="en-US" dirty="0"/>
              <a:t> de </a:t>
            </a:r>
            <a:r>
              <a:rPr lang="en-US" dirty="0" err="1"/>
              <a:t>semana</a:t>
            </a:r>
            <a:r>
              <a:rPr lang="en-US" dirty="0"/>
              <a:t>\n");</a:t>
            </a:r>
          </a:p>
          <a:p>
            <a:pPr marL="0" indent="0">
              <a:buNone/>
            </a:pPr>
            <a:r>
              <a:rPr lang="en-US" dirty="0"/>
              <a:t>            break;</a:t>
            </a:r>
          </a:p>
          <a:p>
            <a:pPr marL="0" indent="0">
              <a:buNone/>
            </a:pPr>
            <a:r>
              <a:rPr lang="en-US" dirty="0"/>
              <a:t>  default : </a:t>
            </a:r>
            <a:r>
              <a:rPr lang="en-US" dirty="0" err="1"/>
              <a:t>printf</a:t>
            </a:r>
            <a:r>
              <a:rPr lang="en-US" dirty="0"/>
              <a:t>("</a:t>
            </a:r>
            <a:r>
              <a:rPr lang="en-US" dirty="0" err="1"/>
              <a:t>Não</a:t>
            </a:r>
            <a:r>
              <a:rPr lang="en-US" dirty="0"/>
              <a:t> é um valor </a:t>
            </a:r>
            <a:r>
              <a:rPr lang="en-US" dirty="0" err="1"/>
              <a:t>válido</a:t>
            </a:r>
            <a:r>
              <a:rPr lang="en-US" dirty="0"/>
              <a:t>\n");;</a:t>
            </a:r>
          </a:p>
          <a:p>
            <a:pPr marL="0" indent="0">
              <a:buNone/>
            </a:pPr>
            <a:r>
              <a:rPr lang="en-US" dirty="0"/>
              <a:t>            break;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...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53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Exemplo</a:t>
            </a:r>
            <a:r>
              <a:rPr lang="en-US" dirty="0" smtClean="0"/>
              <a:t>: if X switch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Ambrósio</a:t>
            </a:r>
            <a:r>
              <a:rPr lang="en-US" dirty="0" smtClean="0"/>
              <a:t> </a:t>
            </a:r>
            <a:r>
              <a:rPr lang="en-US" dirty="0" err="1" smtClean="0"/>
              <a:t>quer</a:t>
            </a:r>
            <a:r>
              <a:rPr lang="en-US" dirty="0" smtClean="0"/>
              <a:t> </a:t>
            </a:r>
            <a:r>
              <a:rPr lang="en-US" dirty="0" err="1" smtClean="0"/>
              <a:t>investir</a:t>
            </a:r>
            <a:endParaRPr lang="en-US" dirty="0"/>
          </a:p>
          <a:p>
            <a:r>
              <a:rPr lang="en-US" dirty="0" smtClean="0"/>
              <a:t>O valor </a:t>
            </a:r>
            <a:r>
              <a:rPr lang="en-US" dirty="0" err="1" smtClean="0"/>
              <a:t>que</a:t>
            </a:r>
            <a:r>
              <a:rPr lang="en-US" dirty="0" smtClean="0"/>
              <a:t> o </a:t>
            </a:r>
            <a:r>
              <a:rPr lang="en-US" dirty="0" err="1" smtClean="0"/>
              <a:t>banco</a:t>
            </a:r>
            <a:r>
              <a:rPr lang="en-US" dirty="0" smtClean="0"/>
              <a:t> </a:t>
            </a:r>
            <a:r>
              <a:rPr lang="en-US" dirty="0" err="1" smtClean="0"/>
              <a:t>irá</a:t>
            </a:r>
            <a:r>
              <a:rPr lang="en-US" dirty="0" smtClean="0"/>
              <a:t> </a:t>
            </a:r>
            <a:r>
              <a:rPr lang="en-US" dirty="0" err="1" smtClean="0"/>
              <a:t>pagar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Ambrósio</a:t>
            </a:r>
            <a:r>
              <a:rPr lang="en-US" dirty="0" smtClean="0"/>
              <a:t> </a:t>
            </a:r>
            <a:r>
              <a:rPr lang="en-US" dirty="0" err="1" smtClean="0"/>
              <a:t>depende</a:t>
            </a:r>
            <a:r>
              <a:rPr lang="en-US" dirty="0" smtClean="0"/>
              <a:t> do </a:t>
            </a:r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conta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ele</a:t>
            </a:r>
            <a:r>
              <a:rPr lang="en-US" dirty="0" smtClean="0"/>
              <a:t> tem</a:t>
            </a:r>
            <a:endParaRPr lang="en-US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7749145"/>
              </p:ext>
            </p:extLst>
          </p:nvPr>
        </p:nvGraphicFramePr>
        <p:xfrm>
          <a:off x="755576" y="3429000"/>
          <a:ext cx="8230998" cy="256032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115499"/>
                <a:gridCol w="4115499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Tipo</a:t>
                      </a:r>
                      <a:r>
                        <a:rPr lang="en-US" dirty="0" smtClean="0"/>
                        <a:t> de </a:t>
                      </a:r>
                      <a:r>
                        <a:rPr lang="en-US" dirty="0" err="1" smtClean="0"/>
                        <a:t>conta</a:t>
                      </a:r>
                      <a:endParaRPr lang="en-US" dirty="0"/>
                    </a:p>
                  </a:txBody>
                  <a:tcPr marL="128811" marR="128811"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Taxa de </a:t>
                      </a:r>
                      <a:r>
                        <a:rPr lang="en-US" dirty="0" err="1" smtClean="0"/>
                        <a:t>juros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recebida</a:t>
                      </a:r>
                      <a:endParaRPr lang="en-US" dirty="0"/>
                    </a:p>
                  </a:txBody>
                  <a:tcPr marL="128811" marR="128811"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Pessoal</a:t>
                      </a:r>
                      <a:endParaRPr lang="en-US" dirty="0"/>
                    </a:p>
                  </a:txBody>
                  <a:tcPr marL="128811" marR="128811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2.3%</a:t>
                      </a:r>
                    </a:p>
                  </a:txBody>
                  <a:tcPr marL="128811" marR="128811"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Pessoal</a:t>
                      </a:r>
                      <a:r>
                        <a:rPr lang="en-US" baseline="0" dirty="0" smtClean="0"/>
                        <a:t> com </a:t>
                      </a:r>
                      <a:r>
                        <a:rPr lang="en-US" baseline="0" dirty="0" err="1" smtClean="0"/>
                        <a:t>imóvel</a:t>
                      </a:r>
                      <a:endParaRPr lang="en-US" dirty="0"/>
                    </a:p>
                  </a:txBody>
                  <a:tcPr marL="128811" marR="128811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2.6%</a:t>
                      </a:r>
                    </a:p>
                  </a:txBody>
                  <a:tcPr marL="128811" marR="128811"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Pessoal</a:t>
                      </a:r>
                      <a:r>
                        <a:rPr lang="en-US" dirty="0" smtClean="0"/>
                        <a:t> Gold</a:t>
                      </a:r>
                      <a:endParaRPr lang="en-US" dirty="0"/>
                    </a:p>
                  </a:txBody>
                  <a:tcPr marL="128811" marR="128811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2.9%</a:t>
                      </a:r>
                    </a:p>
                  </a:txBody>
                  <a:tcPr marL="128811" marR="128811"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small business</a:t>
                      </a:r>
                    </a:p>
                  </a:txBody>
                  <a:tcPr marL="128811" marR="128811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3.3%</a:t>
                      </a:r>
                    </a:p>
                  </a:txBody>
                  <a:tcPr marL="128811" marR="128811"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big business</a:t>
                      </a:r>
                    </a:p>
                  </a:txBody>
                  <a:tcPr marL="128811" marR="128811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3.5%</a:t>
                      </a:r>
                    </a:p>
                  </a:txBody>
                  <a:tcPr marL="128811" marR="128811"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gold business</a:t>
                      </a:r>
                    </a:p>
                  </a:txBody>
                  <a:tcPr marL="128811" marR="128811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3.8%</a:t>
                      </a:r>
                    </a:p>
                  </a:txBody>
                  <a:tcPr marL="128811" marR="128811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72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Exemplo</a:t>
            </a:r>
            <a:r>
              <a:rPr lang="en-US" dirty="0" smtClean="0"/>
              <a:t>: com if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700" dirty="0" err="1"/>
              <a:t>int</a:t>
            </a:r>
            <a:r>
              <a:rPr lang="en-US" sz="700" dirty="0"/>
              <a:t> </a:t>
            </a:r>
            <a:r>
              <a:rPr lang="en-US" sz="700" dirty="0" err="1"/>
              <a:t>tipo</a:t>
            </a:r>
            <a:r>
              <a:rPr lang="en-US" sz="700" dirty="0"/>
              <a:t>;</a:t>
            </a:r>
          </a:p>
          <a:p>
            <a:pPr marL="0" indent="0">
              <a:buNone/>
            </a:pPr>
            <a:r>
              <a:rPr lang="en-US" sz="700" dirty="0"/>
              <a:t>float </a:t>
            </a:r>
            <a:r>
              <a:rPr lang="en-US" sz="700" dirty="0" err="1"/>
              <a:t>juros</a:t>
            </a:r>
            <a:r>
              <a:rPr lang="en-US" sz="700" dirty="0"/>
              <a:t> = 0.0</a:t>
            </a:r>
            <a:r>
              <a:rPr lang="en-US" sz="700" dirty="0" smtClean="0"/>
              <a:t>;</a:t>
            </a:r>
            <a:endParaRPr lang="en-US" sz="700" dirty="0"/>
          </a:p>
          <a:p>
            <a:pPr marL="0" indent="0">
              <a:buNone/>
            </a:pPr>
            <a:r>
              <a:rPr lang="en-US" sz="700" dirty="0" err="1"/>
              <a:t>scanf</a:t>
            </a:r>
            <a:r>
              <a:rPr lang="en-US" sz="700" dirty="0"/>
              <a:t>("%d",&amp;</a:t>
            </a:r>
            <a:r>
              <a:rPr lang="en-US" sz="700" dirty="0" err="1"/>
              <a:t>tipo</a:t>
            </a:r>
            <a:r>
              <a:rPr lang="en-US" sz="700" dirty="0" smtClean="0"/>
              <a:t>);</a:t>
            </a:r>
            <a:endParaRPr lang="en-US" sz="700" dirty="0"/>
          </a:p>
          <a:p>
            <a:pPr marL="0" indent="0">
              <a:buNone/>
            </a:pPr>
            <a:r>
              <a:rPr lang="en-US" sz="700" dirty="0"/>
              <a:t>if (</a:t>
            </a:r>
            <a:r>
              <a:rPr lang="en-US" sz="700" dirty="0" err="1"/>
              <a:t>tipo</a:t>
            </a:r>
            <a:r>
              <a:rPr lang="en-US" sz="700" dirty="0"/>
              <a:t> == 1)</a:t>
            </a:r>
          </a:p>
          <a:p>
            <a:pPr marL="0" indent="0">
              <a:buNone/>
            </a:pPr>
            <a:r>
              <a:rPr lang="en-US" sz="700" dirty="0"/>
              <a:t>{</a:t>
            </a:r>
          </a:p>
          <a:p>
            <a:pPr marL="0" indent="0">
              <a:buNone/>
            </a:pPr>
            <a:r>
              <a:rPr lang="en-US" sz="700" dirty="0"/>
              <a:t>   </a:t>
            </a:r>
            <a:r>
              <a:rPr lang="en-US" sz="700" dirty="0" err="1"/>
              <a:t>juros</a:t>
            </a:r>
            <a:r>
              <a:rPr lang="en-US" sz="700" dirty="0"/>
              <a:t> = 2.3;</a:t>
            </a:r>
          </a:p>
          <a:p>
            <a:pPr marL="0" indent="0">
              <a:buNone/>
            </a:pPr>
            <a:r>
              <a:rPr lang="en-US" sz="700" dirty="0"/>
              <a:t>}</a:t>
            </a:r>
          </a:p>
          <a:p>
            <a:pPr marL="0" indent="0">
              <a:buNone/>
            </a:pPr>
            <a:r>
              <a:rPr lang="en-US" sz="700" dirty="0"/>
              <a:t>else </a:t>
            </a:r>
          </a:p>
          <a:p>
            <a:pPr marL="0" indent="0">
              <a:buNone/>
            </a:pPr>
            <a:r>
              <a:rPr lang="en-US" sz="700" dirty="0"/>
              <a:t>{</a:t>
            </a:r>
          </a:p>
          <a:p>
            <a:pPr marL="0" indent="0">
              <a:buNone/>
            </a:pPr>
            <a:r>
              <a:rPr lang="en-US" sz="700" dirty="0"/>
              <a:t>   if (</a:t>
            </a:r>
            <a:r>
              <a:rPr lang="en-US" sz="700" dirty="0" err="1"/>
              <a:t>tipo</a:t>
            </a:r>
            <a:r>
              <a:rPr lang="en-US" sz="700" dirty="0"/>
              <a:t> == 2)</a:t>
            </a:r>
          </a:p>
          <a:p>
            <a:pPr marL="0" indent="0">
              <a:buNone/>
            </a:pPr>
            <a:r>
              <a:rPr lang="en-US" sz="700" dirty="0"/>
              <a:t>   {</a:t>
            </a:r>
          </a:p>
          <a:p>
            <a:pPr marL="0" indent="0">
              <a:buNone/>
            </a:pPr>
            <a:r>
              <a:rPr lang="en-US" sz="700" dirty="0"/>
              <a:t>      </a:t>
            </a:r>
            <a:r>
              <a:rPr lang="en-US" sz="700" dirty="0" err="1"/>
              <a:t>juros</a:t>
            </a:r>
            <a:r>
              <a:rPr lang="en-US" sz="700" dirty="0"/>
              <a:t> = 2.6;</a:t>
            </a:r>
          </a:p>
          <a:p>
            <a:pPr marL="0" indent="0">
              <a:buNone/>
            </a:pPr>
            <a:r>
              <a:rPr lang="en-US" sz="700" dirty="0"/>
              <a:t>   }</a:t>
            </a:r>
          </a:p>
          <a:p>
            <a:pPr marL="0" indent="0">
              <a:buNone/>
            </a:pPr>
            <a:r>
              <a:rPr lang="en-US" sz="700" dirty="0"/>
              <a:t>   else </a:t>
            </a:r>
          </a:p>
          <a:p>
            <a:pPr marL="0" indent="0">
              <a:buNone/>
            </a:pPr>
            <a:r>
              <a:rPr lang="en-US" sz="700" dirty="0"/>
              <a:t>   {</a:t>
            </a:r>
          </a:p>
          <a:p>
            <a:pPr marL="0" indent="0">
              <a:buNone/>
            </a:pPr>
            <a:r>
              <a:rPr lang="en-US" sz="700" dirty="0"/>
              <a:t>      if (</a:t>
            </a:r>
            <a:r>
              <a:rPr lang="en-US" sz="700" dirty="0" err="1"/>
              <a:t>tipo</a:t>
            </a:r>
            <a:r>
              <a:rPr lang="en-US" sz="700" dirty="0"/>
              <a:t> == 3)</a:t>
            </a:r>
          </a:p>
          <a:p>
            <a:pPr marL="0" indent="0">
              <a:buNone/>
            </a:pPr>
            <a:r>
              <a:rPr lang="en-US" sz="700" dirty="0"/>
              <a:t>      {</a:t>
            </a:r>
          </a:p>
          <a:p>
            <a:pPr marL="0" indent="0">
              <a:buNone/>
            </a:pPr>
            <a:r>
              <a:rPr lang="en-US" sz="700" dirty="0"/>
              <a:t>         </a:t>
            </a:r>
            <a:r>
              <a:rPr lang="en-US" sz="700" dirty="0" err="1"/>
              <a:t>juros</a:t>
            </a:r>
            <a:r>
              <a:rPr lang="en-US" sz="700" dirty="0"/>
              <a:t> = 2.9;</a:t>
            </a:r>
          </a:p>
          <a:p>
            <a:pPr marL="0" indent="0">
              <a:buNone/>
            </a:pPr>
            <a:r>
              <a:rPr lang="en-US" sz="700" dirty="0"/>
              <a:t>      }</a:t>
            </a:r>
          </a:p>
          <a:p>
            <a:pPr marL="0" indent="0">
              <a:buNone/>
            </a:pPr>
            <a:r>
              <a:rPr lang="en-US" sz="700" dirty="0"/>
              <a:t>      else</a:t>
            </a:r>
          </a:p>
          <a:p>
            <a:pPr marL="0" indent="0">
              <a:buNone/>
            </a:pPr>
            <a:r>
              <a:rPr lang="en-US" sz="700" dirty="0"/>
              <a:t>      {</a:t>
            </a:r>
          </a:p>
          <a:p>
            <a:pPr marL="0" indent="0">
              <a:buNone/>
            </a:pPr>
            <a:r>
              <a:rPr lang="en-US" sz="700" dirty="0"/>
              <a:t>         if (</a:t>
            </a:r>
            <a:r>
              <a:rPr lang="en-US" sz="700" dirty="0" err="1"/>
              <a:t>tipo</a:t>
            </a:r>
            <a:r>
              <a:rPr lang="en-US" sz="700" dirty="0"/>
              <a:t> == 4)</a:t>
            </a:r>
          </a:p>
          <a:p>
            <a:pPr marL="0" indent="0">
              <a:buNone/>
            </a:pPr>
            <a:r>
              <a:rPr lang="en-US" sz="700" dirty="0"/>
              <a:t>         {</a:t>
            </a:r>
          </a:p>
          <a:p>
            <a:pPr marL="0" indent="0">
              <a:buNone/>
            </a:pPr>
            <a:r>
              <a:rPr lang="en-US" sz="700" dirty="0"/>
              <a:t>            </a:t>
            </a:r>
            <a:r>
              <a:rPr lang="en-US" sz="700" dirty="0" err="1"/>
              <a:t>juros</a:t>
            </a:r>
            <a:r>
              <a:rPr lang="en-US" sz="700" dirty="0"/>
              <a:t> = 3.3;</a:t>
            </a:r>
          </a:p>
          <a:p>
            <a:pPr marL="0" indent="0">
              <a:buNone/>
            </a:pPr>
            <a:r>
              <a:rPr lang="en-US" sz="700" dirty="0"/>
              <a:t>         }</a:t>
            </a:r>
          </a:p>
          <a:p>
            <a:pPr marL="0" indent="0">
              <a:buNone/>
            </a:pPr>
            <a:r>
              <a:rPr lang="en-US" sz="700" dirty="0"/>
              <a:t>         else</a:t>
            </a:r>
          </a:p>
          <a:p>
            <a:pPr marL="0" indent="0">
              <a:buNone/>
            </a:pPr>
            <a:r>
              <a:rPr lang="en-US" sz="700" dirty="0"/>
              <a:t>         {</a:t>
            </a:r>
          </a:p>
          <a:p>
            <a:pPr marL="0" indent="0">
              <a:buNone/>
            </a:pPr>
            <a:r>
              <a:rPr lang="en-US" sz="700" dirty="0"/>
              <a:t>            if (</a:t>
            </a:r>
            <a:r>
              <a:rPr lang="en-US" sz="700" dirty="0" err="1"/>
              <a:t>tipo</a:t>
            </a:r>
            <a:r>
              <a:rPr lang="en-US" sz="700" dirty="0"/>
              <a:t> == 5)</a:t>
            </a:r>
          </a:p>
          <a:p>
            <a:pPr marL="0" indent="0">
              <a:buNone/>
            </a:pPr>
            <a:r>
              <a:rPr lang="en-US" sz="700" dirty="0"/>
              <a:t>            {</a:t>
            </a:r>
          </a:p>
          <a:p>
            <a:pPr marL="0" indent="0">
              <a:buNone/>
            </a:pPr>
            <a:r>
              <a:rPr lang="en-US" sz="700" dirty="0"/>
              <a:t>               </a:t>
            </a:r>
            <a:r>
              <a:rPr lang="en-US" sz="700" dirty="0" err="1"/>
              <a:t>juros</a:t>
            </a:r>
            <a:r>
              <a:rPr lang="en-US" sz="700" dirty="0"/>
              <a:t> = 3.5;</a:t>
            </a:r>
          </a:p>
          <a:p>
            <a:pPr marL="0" indent="0">
              <a:buNone/>
            </a:pPr>
            <a:r>
              <a:rPr lang="en-US" sz="700" dirty="0"/>
              <a:t>            }</a:t>
            </a:r>
          </a:p>
          <a:p>
            <a:pPr marL="0" indent="0">
              <a:buNone/>
            </a:pPr>
            <a:r>
              <a:rPr lang="en-US" sz="700" dirty="0"/>
              <a:t>            else</a:t>
            </a:r>
          </a:p>
          <a:p>
            <a:pPr marL="0" indent="0">
              <a:buNone/>
            </a:pPr>
            <a:r>
              <a:rPr lang="en-US" sz="700" dirty="0"/>
              <a:t>            {</a:t>
            </a:r>
          </a:p>
          <a:p>
            <a:pPr marL="0" indent="0">
              <a:buNone/>
            </a:pPr>
            <a:r>
              <a:rPr lang="en-US" sz="700" dirty="0"/>
              <a:t>               </a:t>
            </a:r>
            <a:r>
              <a:rPr lang="en-US" sz="700" dirty="0" err="1"/>
              <a:t>juros</a:t>
            </a:r>
            <a:r>
              <a:rPr lang="en-US" sz="700" dirty="0"/>
              <a:t> = 3.8;</a:t>
            </a:r>
          </a:p>
          <a:p>
            <a:pPr marL="0" indent="0">
              <a:buNone/>
            </a:pPr>
            <a:r>
              <a:rPr lang="en-US" sz="700" dirty="0"/>
              <a:t>            }</a:t>
            </a:r>
          </a:p>
          <a:p>
            <a:pPr marL="0" indent="0">
              <a:buNone/>
            </a:pPr>
            <a:r>
              <a:rPr lang="en-US" sz="700" dirty="0"/>
              <a:t>         }</a:t>
            </a:r>
          </a:p>
          <a:p>
            <a:pPr marL="0" indent="0">
              <a:buNone/>
            </a:pPr>
            <a:r>
              <a:rPr lang="en-US" sz="700" dirty="0"/>
              <a:t>      }</a:t>
            </a:r>
          </a:p>
          <a:p>
            <a:pPr marL="0" indent="0">
              <a:buNone/>
            </a:pPr>
            <a:r>
              <a:rPr lang="en-US" sz="700" dirty="0"/>
              <a:t>   }</a:t>
            </a:r>
          </a:p>
          <a:p>
            <a:pPr marL="0" indent="0">
              <a:buNone/>
            </a:pPr>
            <a:r>
              <a:rPr lang="en-US" sz="700" dirty="0"/>
              <a:t>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53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Exemplo</a:t>
            </a:r>
            <a:r>
              <a:rPr lang="en-US" dirty="0" smtClean="0"/>
              <a:t>: com switch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float </a:t>
            </a:r>
            <a:r>
              <a:rPr lang="en-US" dirty="0" err="1"/>
              <a:t>juros</a:t>
            </a:r>
            <a:r>
              <a:rPr lang="en-US" dirty="0"/>
              <a:t> = 0.0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scanf</a:t>
            </a:r>
            <a:r>
              <a:rPr lang="en-US" dirty="0"/>
              <a:t>("%d",&amp;</a:t>
            </a:r>
            <a:r>
              <a:rPr lang="en-US" dirty="0" err="1"/>
              <a:t>tipo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switch (</a:t>
            </a:r>
            <a:r>
              <a:rPr lang="en-US" dirty="0" err="1"/>
              <a:t>tipo</a:t>
            </a:r>
            <a:r>
              <a:rPr lang="en-US" dirty="0"/>
              <a:t>){</a:t>
            </a:r>
          </a:p>
          <a:p>
            <a:pPr marL="0" indent="0">
              <a:buNone/>
            </a:pPr>
            <a:r>
              <a:rPr lang="en-US" dirty="0"/>
              <a:t>  case 1: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juros</a:t>
            </a:r>
            <a:r>
              <a:rPr lang="en-US" dirty="0"/>
              <a:t> = 2.3;</a:t>
            </a:r>
          </a:p>
          <a:p>
            <a:pPr marL="0" indent="0">
              <a:buNone/>
            </a:pPr>
            <a:r>
              <a:rPr lang="en-US" dirty="0"/>
              <a:t>    break;</a:t>
            </a:r>
          </a:p>
          <a:p>
            <a:pPr marL="0" indent="0">
              <a:buNone/>
            </a:pPr>
            <a:r>
              <a:rPr lang="en-US" dirty="0"/>
              <a:t>  case 2: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juros</a:t>
            </a:r>
            <a:r>
              <a:rPr lang="en-US" dirty="0"/>
              <a:t> = 2.6;</a:t>
            </a:r>
          </a:p>
          <a:p>
            <a:pPr marL="0" indent="0">
              <a:buNone/>
            </a:pPr>
            <a:r>
              <a:rPr lang="en-US" dirty="0"/>
              <a:t>    break;</a:t>
            </a:r>
          </a:p>
          <a:p>
            <a:pPr marL="0" indent="0">
              <a:buNone/>
            </a:pPr>
            <a:r>
              <a:rPr lang="en-US" dirty="0"/>
              <a:t>  case 3: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juros</a:t>
            </a:r>
            <a:r>
              <a:rPr lang="en-US" dirty="0"/>
              <a:t> = 2.9;</a:t>
            </a:r>
          </a:p>
          <a:p>
            <a:pPr marL="0" indent="0">
              <a:buNone/>
            </a:pPr>
            <a:r>
              <a:rPr lang="en-US" dirty="0"/>
              <a:t>    break;</a:t>
            </a:r>
          </a:p>
          <a:p>
            <a:pPr marL="0" indent="0">
              <a:buNone/>
            </a:pPr>
            <a:r>
              <a:rPr lang="en-US" dirty="0"/>
              <a:t>  case 4: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juros</a:t>
            </a:r>
            <a:r>
              <a:rPr lang="en-US" dirty="0"/>
              <a:t> = 3.3;</a:t>
            </a:r>
          </a:p>
          <a:p>
            <a:pPr marL="0" indent="0">
              <a:buNone/>
            </a:pPr>
            <a:r>
              <a:rPr lang="en-US" dirty="0"/>
              <a:t>    break;</a:t>
            </a:r>
          </a:p>
          <a:p>
            <a:pPr marL="0" indent="0">
              <a:buNone/>
            </a:pPr>
            <a:r>
              <a:rPr lang="en-US" dirty="0"/>
              <a:t>  case 5: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juros</a:t>
            </a:r>
            <a:r>
              <a:rPr lang="en-US" dirty="0"/>
              <a:t> = 3.5;</a:t>
            </a:r>
          </a:p>
          <a:p>
            <a:pPr marL="0" indent="0">
              <a:buNone/>
            </a:pPr>
            <a:r>
              <a:rPr lang="en-US" dirty="0"/>
              <a:t>    break;</a:t>
            </a:r>
          </a:p>
          <a:p>
            <a:pPr marL="0" indent="0">
              <a:buNone/>
            </a:pPr>
            <a:r>
              <a:rPr lang="en-US" dirty="0"/>
              <a:t>  case 6: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juros</a:t>
            </a:r>
            <a:r>
              <a:rPr lang="en-US" dirty="0"/>
              <a:t> = 3.8;</a:t>
            </a:r>
          </a:p>
          <a:p>
            <a:pPr marL="0" indent="0">
              <a:buNone/>
            </a:pPr>
            <a:r>
              <a:rPr lang="en-US" dirty="0"/>
              <a:t>    break;</a:t>
            </a:r>
          </a:p>
          <a:p>
            <a:pPr marL="0" indent="0">
              <a:buNone/>
            </a:pPr>
            <a:r>
              <a:rPr lang="en-US" dirty="0"/>
              <a:t>  default: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juros</a:t>
            </a:r>
            <a:r>
              <a:rPr lang="en-US" dirty="0"/>
              <a:t> = 0.0;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21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Exemplo</a:t>
            </a:r>
            <a:r>
              <a:rPr lang="en-US" dirty="0" smtClean="0"/>
              <a:t>: com else if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float </a:t>
            </a:r>
            <a:r>
              <a:rPr lang="en-US" dirty="0" err="1"/>
              <a:t>juros</a:t>
            </a:r>
            <a:r>
              <a:rPr lang="en-US" dirty="0"/>
              <a:t> = 0.0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scanf</a:t>
            </a:r>
            <a:r>
              <a:rPr lang="en-US" dirty="0"/>
              <a:t>("%d",&amp;</a:t>
            </a:r>
            <a:r>
              <a:rPr lang="en-US" dirty="0" err="1"/>
              <a:t>tipo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tipo</a:t>
            </a:r>
            <a:r>
              <a:rPr lang="en-US" dirty="0"/>
              <a:t> == 1)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 err="1"/>
              <a:t>juros</a:t>
            </a:r>
            <a:r>
              <a:rPr lang="en-US" dirty="0"/>
              <a:t> = 2.3;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else if (</a:t>
            </a:r>
            <a:r>
              <a:rPr lang="en-US" dirty="0" err="1"/>
              <a:t>tipo</a:t>
            </a:r>
            <a:r>
              <a:rPr lang="en-US" dirty="0"/>
              <a:t> == 2)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 err="1"/>
              <a:t>juros</a:t>
            </a:r>
            <a:r>
              <a:rPr lang="en-US" dirty="0"/>
              <a:t> = 2.6;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else if (</a:t>
            </a:r>
            <a:r>
              <a:rPr lang="en-US" dirty="0" err="1"/>
              <a:t>tipo</a:t>
            </a:r>
            <a:r>
              <a:rPr lang="en-US" dirty="0"/>
              <a:t> == 3)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 err="1"/>
              <a:t>juros</a:t>
            </a:r>
            <a:r>
              <a:rPr lang="en-US" dirty="0"/>
              <a:t> = 2.9;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else if (</a:t>
            </a:r>
            <a:r>
              <a:rPr lang="en-US" dirty="0" err="1"/>
              <a:t>tipo</a:t>
            </a:r>
            <a:r>
              <a:rPr lang="en-US" dirty="0"/>
              <a:t> == 4)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 err="1"/>
              <a:t>juros</a:t>
            </a:r>
            <a:r>
              <a:rPr lang="en-US" dirty="0"/>
              <a:t> = 3.3;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else if (</a:t>
            </a:r>
            <a:r>
              <a:rPr lang="en-US" dirty="0" err="1"/>
              <a:t>tipo</a:t>
            </a:r>
            <a:r>
              <a:rPr lang="en-US" dirty="0"/>
              <a:t> == 5)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 err="1"/>
              <a:t>juros</a:t>
            </a:r>
            <a:r>
              <a:rPr lang="en-US" dirty="0"/>
              <a:t> = 3.5;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else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 err="1"/>
              <a:t>juros</a:t>
            </a:r>
            <a:r>
              <a:rPr lang="en-US" dirty="0"/>
              <a:t> = 3.8;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985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Execução</a:t>
            </a:r>
            <a:r>
              <a:rPr lang="en-US" dirty="0" smtClean="0"/>
              <a:t> </a:t>
            </a:r>
            <a:r>
              <a:rPr lang="en-US" dirty="0" err="1" smtClean="0"/>
              <a:t>condicional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Já</a:t>
            </a:r>
            <a:r>
              <a:rPr lang="en-US" dirty="0" smtClean="0"/>
              <a:t> </a:t>
            </a:r>
            <a:r>
              <a:rPr lang="en-US" dirty="0" err="1" smtClean="0"/>
              <a:t>percebeu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até</a:t>
            </a:r>
            <a:r>
              <a:rPr lang="en-US" dirty="0" smtClean="0"/>
              <a:t> agora o </a:t>
            </a:r>
            <a:r>
              <a:rPr lang="en-US" dirty="0" err="1" smtClean="0"/>
              <a:t>fluxo</a:t>
            </a:r>
            <a:r>
              <a:rPr lang="en-US" dirty="0" smtClean="0"/>
              <a:t> dos </a:t>
            </a:r>
            <a:r>
              <a:rPr lang="en-US" dirty="0" err="1" smtClean="0"/>
              <a:t>programas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fizemos</a:t>
            </a:r>
            <a:r>
              <a:rPr lang="en-US" dirty="0" smtClean="0"/>
              <a:t> </a:t>
            </a:r>
            <a:r>
              <a:rPr lang="en-US" dirty="0" err="1" smtClean="0"/>
              <a:t>foram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Sequenciais</a:t>
            </a:r>
            <a:endParaRPr lang="en-US" dirty="0" smtClean="0"/>
          </a:p>
          <a:p>
            <a:pPr lvl="1"/>
            <a:r>
              <a:rPr lang="en-US" dirty="0" smtClean="0"/>
              <a:t>de </a:t>
            </a:r>
            <a:r>
              <a:rPr lang="en-US" dirty="0" err="1" smtClean="0"/>
              <a:t>cima</a:t>
            </a:r>
            <a:r>
              <a:rPr lang="en-US" dirty="0" smtClean="0"/>
              <a:t> </a:t>
            </a:r>
            <a:r>
              <a:rPr lang="en-US" dirty="0" err="1" smtClean="0"/>
              <a:t>pra</a:t>
            </a:r>
            <a:r>
              <a:rPr lang="en-US" dirty="0" smtClean="0"/>
              <a:t> </a:t>
            </a:r>
            <a:r>
              <a:rPr lang="en-US" dirty="0" err="1" smtClean="0"/>
              <a:t>baixo</a:t>
            </a:r>
            <a:endParaRPr lang="en-US" dirty="0" smtClean="0"/>
          </a:p>
          <a:p>
            <a:pPr lvl="1"/>
            <a:r>
              <a:rPr lang="en-US" dirty="0" err="1" smtClean="0"/>
              <a:t>sem</a:t>
            </a:r>
            <a:r>
              <a:rPr lang="en-US" dirty="0" smtClean="0"/>
              <a:t> </a:t>
            </a:r>
            <a:r>
              <a:rPr lang="en-US" dirty="0" err="1" smtClean="0"/>
              <a:t>desvios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626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Execução</a:t>
            </a:r>
            <a:r>
              <a:rPr lang="en-US" dirty="0" smtClean="0"/>
              <a:t> </a:t>
            </a:r>
            <a:r>
              <a:rPr lang="en-US" dirty="0" err="1" smtClean="0"/>
              <a:t>condicional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875"/>
            <a:ext cx="4114800" cy="4752975"/>
          </a:xfrm>
        </p:spPr>
        <p:txBody>
          <a:bodyPr/>
          <a:lstStyle/>
          <a:p>
            <a:pPr marL="0" indent="0">
              <a:buNone/>
            </a:pPr>
            <a:r>
              <a:rPr lang="pt-BR" sz="2000" dirty="0"/>
              <a:t>#include &lt;</a:t>
            </a:r>
            <a:r>
              <a:rPr lang="pt-BR" sz="2000" dirty="0" err="1"/>
              <a:t>stdio.h</a:t>
            </a:r>
            <a:r>
              <a:rPr lang="pt-BR" sz="2000" dirty="0"/>
              <a:t>&gt;</a:t>
            </a:r>
          </a:p>
          <a:p>
            <a:pPr marL="0" indent="0">
              <a:buNone/>
            </a:pPr>
            <a:r>
              <a:rPr lang="pt-BR" sz="2000" dirty="0" err="1"/>
              <a:t>main</a:t>
            </a:r>
            <a:r>
              <a:rPr lang="pt-BR" sz="2000" dirty="0"/>
              <a:t>()</a:t>
            </a:r>
          </a:p>
          <a:p>
            <a:pPr marL="0" indent="0">
              <a:buNone/>
            </a:pPr>
            <a:r>
              <a:rPr lang="pt-BR" sz="2000" dirty="0"/>
              <a:t>{</a:t>
            </a:r>
          </a:p>
          <a:p>
            <a:pPr marL="0" indent="0">
              <a:buNone/>
            </a:pPr>
            <a:r>
              <a:rPr lang="pt-BR" sz="2000" dirty="0"/>
              <a:t>       </a:t>
            </a:r>
            <a:r>
              <a:rPr lang="pt-BR" sz="2000" dirty="0" err="1"/>
              <a:t>int</a:t>
            </a:r>
            <a:r>
              <a:rPr lang="pt-BR" sz="2000" dirty="0"/>
              <a:t> numero, unidades;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/>
              <a:t>       </a:t>
            </a:r>
            <a:r>
              <a:rPr lang="pt-BR" sz="2000" dirty="0" err="1"/>
              <a:t>scanf</a:t>
            </a:r>
            <a:r>
              <a:rPr lang="pt-BR" sz="2000" dirty="0"/>
              <a:t>("%d", &amp;numero);</a:t>
            </a:r>
          </a:p>
          <a:p>
            <a:pPr marL="0" indent="0">
              <a:buNone/>
            </a:pPr>
            <a:r>
              <a:rPr lang="pt-BR" sz="2000" dirty="0"/>
              <a:t>       unidades = numero % 10;</a:t>
            </a:r>
          </a:p>
          <a:p>
            <a:pPr marL="0" indent="0">
              <a:buNone/>
            </a:pPr>
            <a:r>
              <a:rPr lang="pt-BR" sz="2000" dirty="0" smtClean="0"/>
              <a:t>       </a:t>
            </a:r>
            <a:r>
              <a:rPr lang="pt-BR" sz="2000" dirty="0" err="1" smtClean="0"/>
              <a:t>printf</a:t>
            </a:r>
            <a:r>
              <a:rPr lang="pt-BR" sz="2000" dirty="0" smtClean="0"/>
              <a:t>("%d\n", unidades);</a:t>
            </a:r>
          </a:p>
          <a:p>
            <a:pPr marL="0" indent="0">
              <a:buNone/>
            </a:pPr>
            <a:r>
              <a:rPr lang="pt-BR" sz="2000" dirty="0" smtClean="0"/>
              <a:t>}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5" name="Flowchart: Process 4"/>
          <p:cNvSpPr/>
          <p:nvPr/>
        </p:nvSpPr>
        <p:spPr>
          <a:xfrm>
            <a:off x="5807488" y="1250468"/>
            <a:ext cx="2076880" cy="45034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#include &lt;</a:t>
            </a:r>
            <a:r>
              <a:rPr lang="en-US" sz="1200" dirty="0" err="1" smtClean="0"/>
              <a:t>stdio.h</a:t>
            </a:r>
            <a:r>
              <a:rPr lang="en-US" sz="1200" dirty="0" smtClean="0"/>
              <a:t>&gt;</a:t>
            </a:r>
            <a:endParaRPr lang="en-US" sz="1200" dirty="0"/>
          </a:p>
        </p:txBody>
      </p:sp>
      <p:sp>
        <p:nvSpPr>
          <p:cNvPr id="6" name="Flowchart: Process 5"/>
          <p:cNvSpPr/>
          <p:nvPr/>
        </p:nvSpPr>
        <p:spPr>
          <a:xfrm>
            <a:off x="5807488" y="2017411"/>
            <a:ext cx="2076880" cy="45034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1200" dirty="0" err="1"/>
              <a:t>main</a:t>
            </a:r>
            <a:r>
              <a:rPr lang="pt-BR" sz="1200" dirty="0"/>
              <a:t>()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5807488" y="2784354"/>
            <a:ext cx="2076880" cy="45034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/>
              <a:t>int</a:t>
            </a:r>
            <a:r>
              <a:rPr lang="pt-BR" sz="1200" dirty="0"/>
              <a:t> numero, unidades</a:t>
            </a:r>
            <a:endParaRPr lang="en-US" sz="1200" dirty="0"/>
          </a:p>
        </p:txBody>
      </p:sp>
      <p:sp>
        <p:nvSpPr>
          <p:cNvPr id="8" name="Flowchart: Process 7"/>
          <p:cNvSpPr/>
          <p:nvPr/>
        </p:nvSpPr>
        <p:spPr>
          <a:xfrm>
            <a:off x="5807488" y="3551297"/>
            <a:ext cx="2076880" cy="45034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/>
              <a:t>scanf</a:t>
            </a:r>
            <a:r>
              <a:rPr lang="pt-BR" sz="1200" dirty="0"/>
              <a:t>("%d", &amp;numero</a:t>
            </a:r>
            <a:r>
              <a:rPr lang="pt-BR" sz="1200" dirty="0" smtClean="0"/>
              <a:t>)</a:t>
            </a:r>
            <a:endParaRPr lang="en-US" sz="1200" dirty="0"/>
          </a:p>
        </p:txBody>
      </p:sp>
      <p:sp>
        <p:nvSpPr>
          <p:cNvPr id="9" name="Flowchart: Process 8"/>
          <p:cNvSpPr/>
          <p:nvPr/>
        </p:nvSpPr>
        <p:spPr>
          <a:xfrm>
            <a:off x="5807488" y="4318240"/>
            <a:ext cx="2076880" cy="45034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 unidades = numero % </a:t>
            </a:r>
            <a:r>
              <a:rPr lang="pt-BR" sz="1200" dirty="0" smtClean="0"/>
              <a:t>10</a:t>
            </a:r>
            <a:endParaRPr lang="en-US" sz="1200" dirty="0"/>
          </a:p>
        </p:txBody>
      </p:sp>
      <p:sp>
        <p:nvSpPr>
          <p:cNvPr id="10" name="Flowchart: Process 9"/>
          <p:cNvSpPr/>
          <p:nvPr/>
        </p:nvSpPr>
        <p:spPr>
          <a:xfrm>
            <a:off x="5807488" y="5085184"/>
            <a:ext cx="2076880" cy="45034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 smtClean="0"/>
              <a:t>printf</a:t>
            </a:r>
            <a:r>
              <a:rPr lang="pt-BR" sz="1200" dirty="0"/>
              <a:t>("%d\n", unidades);</a:t>
            </a:r>
            <a:endParaRPr lang="en-US" sz="1200" dirty="0"/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>
            <a:off x="6845928" y="1700808"/>
            <a:ext cx="0" cy="31660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6845928" y="2467751"/>
            <a:ext cx="0" cy="31660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2"/>
            <a:endCxn id="9" idx="0"/>
          </p:cNvCxnSpPr>
          <p:nvPr/>
        </p:nvCxnSpPr>
        <p:spPr>
          <a:xfrm>
            <a:off x="6845928" y="4001637"/>
            <a:ext cx="0" cy="31660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2"/>
            <a:endCxn id="10" idx="0"/>
          </p:cNvCxnSpPr>
          <p:nvPr/>
        </p:nvCxnSpPr>
        <p:spPr>
          <a:xfrm>
            <a:off x="6845928" y="4768580"/>
            <a:ext cx="0" cy="31660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8" idx="0"/>
          </p:cNvCxnSpPr>
          <p:nvPr/>
        </p:nvCxnSpPr>
        <p:spPr>
          <a:xfrm>
            <a:off x="6845928" y="3234694"/>
            <a:ext cx="0" cy="31660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68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Execução</a:t>
            </a:r>
            <a:r>
              <a:rPr lang="en-US" dirty="0" smtClean="0"/>
              <a:t> </a:t>
            </a:r>
            <a:r>
              <a:rPr lang="en-US" dirty="0" err="1" smtClean="0"/>
              <a:t>condicional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875"/>
            <a:ext cx="4114800" cy="4752975"/>
          </a:xfrm>
        </p:spPr>
        <p:txBody>
          <a:bodyPr/>
          <a:lstStyle/>
          <a:p>
            <a:r>
              <a:rPr lang="en-US" sz="1800" dirty="0" smtClean="0"/>
              <a:t>E se </a:t>
            </a:r>
            <a:r>
              <a:rPr lang="en-US" sz="1800" dirty="0" err="1" smtClean="0"/>
              <a:t>precisarmos</a:t>
            </a:r>
            <a:r>
              <a:rPr lang="en-US" sz="1800" dirty="0" smtClean="0"/>
              <a:t> </a:t>
            </a:r>
            <a:r>
              <a:rPr lang="en-US" sz="1800" dirty="0" err="1" smtClean="0"/>
              <a:t>desviar</a:t>
            </a:r>
            <a:r>
              <a:rPr lang="en-US" sz="1800" dirty="0" smtClean="0"/>
              <a:t> o </a:t>
            </a:r>
            <a:r>
              <a:rPr lang="en-US" sz="1800" dirty="0" err="1" smtClean="0"/>
              <a:t>fluxo</a:t>
            </a:r>
            <a:r>
              <a:rPr lang="en-US" sz="1800" dirty="0" smtClean="0"/>
              <a:t>?</a:t>
            </a:r>
          </a:p>
          <a:p>
            <a:r>
              <a:rPr lang="en-US" sz="1800" dirty="0" err="1" smtClean="0"/>
              <a:t>Algoritmo</a:t>
            </a:r>
            <a:r>
              <a:rPr lang="en-US" sz="1800" dirty="0" smtClean="0"/>
              <a:t> </a:t>
            </a:r>
            <a:r>
              <a:rPr lang="en-US" sz="1800" dirty="0" err="1" smtClean="0"/>
              <a:t>para</a:t>
            </a:r>
            <a:r>
              <a:rPr lang="en-US" sz="1800" dirty="0" smtClean="0"/>
              <a:t> </a:t>
            </a:r>
            <a:r>
              <a:rPr lang="en-US" sz="1800" dirty="0" err="1" smtClean="0"/>
              <a:t>atravessar</a:t>
            </a:r>
            <a:r>
              <a:rPr lang="en-US" sz="1800" dirty="0" smtClean="0"/>
              <a:t> a </a:t>
            </a:r>
            <a:r>
              <a:rPr lang="en-US" sz="1800" dirty="0" err="1" smtClean="0"/>
              <a:t>rua</a:t>
            </a:r>
            <a:endParaRPr lang="en-US" sz="1800" dirty="0" smtClean="0"/>
          </a:p>
          <a:p>
            <a:pPr marL="457200" lvl="1" indent="0">
              <a:buNone/>
            </a:pPr>
            <a:r>
              <a:rPr lang="en-US" sz="1600" dirty="0" err="1" smtClean="0"/>
              <a:t>repita</a:t>
            </a:r>
            <a:r>
              <a:rPr lang="en-US" sz="1600" dirty="0" smtClean="0"/>
              <a:t> </a:t>
            </a:r>
            <a:r>
              <a:rPr lang="en-US" sz="1600" dirty="0" err="1" smtClean="0"/>
              <a:t>enquanto</a:t>
            </a:r>
            <a:r>
              <a:rPr lang="en-US" sz="1600" dirty="0" smtClean="0"/>
              <a:t> </a:t>
            </a:r>
            <a:r>
              <a:rPr lang="en-US" sz="1600" dirty="0" err="1" smtClean="0"/>
              <a:t>estiver</a:t>
            </a:r>
            <a:r>
              <a:rPr lang="en-US" sz="1600" dirty="0" smtClean="0"/>
              <a:t> </a:t>
            </a:r>
            <a:r>
              <a:rPr lang="en-US" sz="1600" dirty="0" err="1" smtClean="0"/>
              <a:t>na</a:t>
            </a:r>
            <a:r>
              <a:rPr lang="en-US" sz="1600" dirty="0" smtClean="0"/>
              <a:t> </a:t>
            </a:r>
            <a:r>
              <a:rPr lang="en-US" sz="1600" dirty="0" err="1" smtClean="0"/>
              <a:t>rua</a:t>
            </a:r>
            <a:endParaRPr lang="en-US" sz="1600" dirty="0" smtClean="0"/>
          </a:p>
          <a:p>
            <a:pPr marL="914400" lvl="2" indent="0">
              <a:buNone/>
            </a:pPr>
            <a:r>
              <a:rPr lang="en-US" sz="1400" dirty="0" smtClean="0"/>
              <a:t>se </a:t>
            </a:r>
            <a:r>
              <a:rPr lang="en-US" sz="1400" dirty="0" err="1" smtClean="0"/>
              <a:t>tiver</a:t>
            </a:r>
            <a:r>
              <a:rPr lang="en-US" sz="1400" dirty="0" smtClean="0"/>
              <a:t> um </a:t>
            </a:r>
            <a:r>
              <a:rPr lang="en-US" sz="1400" dirty="0" err="1" smtClean="0"/>
              <a:t>buraco</a:t>
            </a:r>
            <a:r>
              <a:rPr lang="en-US" sz="1400" dirty="0" smtClean="0"/>
              <a:t> </a:t>
            </a:r>
            <a:r>
              <a:rPr lang="en-US" sz="1400" dirty="0" err="1" smtClean="0"/>
              <a:t>na</a:t>
            </a:r>
            <a:r>
              <a:rPr lang="en-US" sz="1400" dirty="0" smtClean="0"/>
              <a:t> </a:t>
            </a:r>
            <a:r>
              <a:rPr lang="en-US" sz="1400" dirty="0" err="1" smtClean="0"/>
              <a:t>sua</a:t>
            </a:r>
            <a:r>
              <a:rPr lang="en-US" sz="1400" dirty="0" smtClean="0"/>
              <a:t> </a:t>
            </a:r>
            <a:r>
              <a:rPr lang="en-US" sz="1400" dirty="0" err="1" smtClean="0"/>
              <a:t>frente</a:t>
            </a:r>
            <a:endParaRPr lang="en-US" sz="1400" dirty="0" smtClean="0"/>
          </a:p>
          <a:p>
            <a:pPr marL="1371600" lvl="3" indent="0">
              <a:buNone/>
            </a:pPr>
            <a:r>
              <a:rPr lang="en-US" sz="1400" dirty="0" err="1" smtClean="0"/>
              <a:t>Dê</a:t>
            </a:r>
            <a:r>
              <a:rPr lang="en-US" sz="1400" dirty="0" smtClean="0"/>
              <a:t> um </a:t>
            </a:r>
            <a:r>
              <a:rPr lang="en-US" sz="1400" dirty="0" err="1" smtClean="0"/>
              <a:t>passo</a:t>
            </a:r>
            <a:r>
              <a:rPr lang="en-US" sz="1400" dirty="0" smtClean="0"/>
              <a:t> pro </a:t>
            </a:r>
            <a:r>
              <a:rPr lang="en-US" sz="1400" dirty="0" err="1" smtClean="0"/>
              <a:t>lado</a:t>
            </a:r>
            <a:endParaRPr lang="en-US" sz="1400" dirty="0" smtClean="0"/>
          </a:p>
          <a:p>
            <a:pPr marL="914400" lvl="2" indent="0">
              <a:buNone/>
            </a:pPr>
            <a:r>
              <a:rPr lang="en-US" sz="1400" dirty="0" err="1" smtClean="0"/>
              <a:t>senao</a:t>
            </a:r>
            <a:r>
              <a:rPr lang="en-US" sz="1400" dirty="0" smtClean="0"/>
              <a:t> </a:t>
            </a:r>
          </a:p>
          <a:p>
            <a:pPr marL="1371600" lvl="3" indent="0">
              <a:buNone/>
            </a:pPr>
            <a:r>
              <a:rPr lang="en-US" sz="1400" dirty="0" err="1" smtClean="0"/>
              <a:t>Dê</a:t>
            </a:r>
            <a:r>
              <a:rPr lang="en-US" sz="1400" dirty="0" smtClean="0"/>
              <a:t> um </a:t>
            </a:r>
            <a:r>
              <a:rPr lang="en-US" sz="1400" dirty="0" err="1" smtClean="0"/>
              <a:t>passo</a:t>
            </a:r>
            <a:r>
              <a:rPr lang="en-US" sz="1400" dirty="0" smtClean="0"/>
              <a:t> </a:t>
            </a:r>
            <a:r>
              <a:rPr lang="en-US" sz="1400" dirty="0" err="1" smtClean="0"/>
              <a:t>para</a:t>
            </a:r>
            <a:r>
              <a:rPr lang="en-US" sz="1400" dirty="0" smtClean="0"/>
              <a:t> </a:t>
            </a:r>
            <a:r>
              <a:rPr lang="en-US" sz="1400" dirty="0" err="1" smtClean="0"/>
              <a:t>frente</a:t>
            </a:r>
            <a:endParaRPr lang="en-US" sz="1400" dirty="0" smtClean="0"/>
          </a:p>
          <a:p>
            <a:pPr marL="457200" lvl="1" indent="0">
              <a:buNone/>
            </a:pPr>
            <a:r>
              <a:rPr lang="en-US" sz="1600" dirty="0" err="1" smtClean="0"/>
              <a:t>fim_enquanto</a:t>
            </a:r>
            <a:endParaRPr lang="en-US" sz="1600" dirty="0" smtClean="0"/>
          </a:p>
          <a:p>
            <a:pPr marL="1371600" lvl="3" indent="0">
              <a:buNone/>
            </a:pP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pic>
        <p:nvPicPr>
          <p:cNvPr id="3074" name="Picture 2" descr="http://www.topnews.com.br/noticias/g_201202222010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600" y="4816458"/>
            <a:ext cx="2755032" cy="183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owchart: Process 5"/>
          <p:cNvSpPr/>
          <p:nvPr/>
        </p:nvSpPr>
        <p:spPr>
          <a:xfrm>
            <a:off x="5320989" y="4098883"/>
            <a:ext cx="1298982" cy="45034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Passo</a:t>
            </a:r>
            <a:r>
              <a:rPr lang="en-US" sz="1200" dirty="0" smtClean="0"/>
              <a:t> pro </a:t>
            </a:r>
            <a:r>
              <a:rPr lang="en-US" sz="1200" dirty="0" err="1" smtClean="0"/>
              <a:t>lado</a:t>
            </a:r>
            <a:endParaRPr lang="en-US" sz="1200" dirty="0"/>
          </a:p>
        </p:txBody>
      </p:sp>
      <p:sp>
        <p:nvSpPr>
          <p:cNvPr id="7" name="Flowchart: Process 6"/>
          <p:cNvSpPr/>
          <p:nvPr/>
        </p:nvSpPr>
        <p:spPr>
          <a:xfrm>
            <a:off x="7092280" y="2782225"/>
            <a:ext cx="1298982" cy="45034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1200" dirty="0" smtClean="0"/>
              <a:t>Passo pra frente</a:t>
            </a:r>
            <a:endParaRPr lang="pt-BR" sz="1200" dirty="0"/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>
            <a:off x="5970480" y="3351749"/>
            <a:ext cx="0" cy="74713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7" idx="1"/>
          </p:cNvCxnSpPr>
          <p:nvPr/>
        </p:nvCxnSpPr>
        <p:spPr>
          <a:xfrm>
            <a:off x="6726564" y="3007395"/>
            <a:ext cx="36571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lowchart: Decision 4"/>
          <p:cNvSpPr/>
          <p:nvPr/>
        </p:nvSpPr>
        <p:spPr>
          <a:xfrm>
            <a:off x="5214396" y="2663040"/>
            <a:ext cx="1512168" cy="68870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Buraco</a:t>
            </a:r>
            <a:r>
              <a:rPr lang="en-US" sz="1200" dirty="0" smtClean="0"/>
              <a:t> à </a:t>
            </a:r>
            <a:r>
              <a:rPr lang="en-US" sz="1200" dirty="0" err="1" smtClean="0"/>
              <a:t>frente</a:t>
            </a:r>
            <a:r>
              <a:rPr lang="en-US" sz="1200" dirty="0" smtClean="0"/>
              <a:t>?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5505266" y="3538570"/>
            <a:ext cx="427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sim</a:t>
            </a:r>
            <a:endParaRPr lang="en-US" sz="1200" dirty="0"/>
          </a:p>
        </p:txBody>
      </p:sp>
      <p:sp>
        <p:nvSpPr>
          <p:cNvPr id="29" name="Flowchart: Decision 28"/>
          <p:cNvSpPr/>
          <p:nvPr/>
        </p:nvSpPr>
        <p:spPr>
          <a:xfrm>
            <a:off x="4932040" y="1182052"/>
            <a:ext cx="2076879" cy="87163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Está</a:t>
            </a:r>
            <a:r>
              <a:rPr lang="en-US" sz="1200" dirty="0" smtClean="0"/>
              <a:t> </a:t>
            </a:r>
            <a:r>
              <a:rPr lang="en-US" sz="1200" dirty="0" err="1" smtClean="0"/>
              <a:t>na</a:t>
            </a:r>
            <a:r>
              <a:rPr lang="en-US" sz="1200" dirty="0" smtClean="0"/>
              <a:t> </a:t>
            </a:r>
            <a:r>
              <a:rPr lang="en-US" sz="1200" dirty="0" err="1" smtClean="0"/>
              <a:t>rua</a:t>
            </a:r>
            <a:r>
              <a:rPr lang="en-US" sz="1200" dirty="0" smtClean="0"/>
              <a:t>?</a:t>
            </a:r>
            <a:endParaRPr lang="en-US" sz="1200" dirty="0"/>
          </a:p>
        </p:txBody>
      </p:sp>
      <p:cxnSp>
        <p:nvCxnSpPr>
          <p:cNvPr id="30" name="Straight Arrow Connector 29"/>
          <p:cNvCxnSpPr>
            <a:stCxn id="29" idx="2"/>
            <a:endCxn id="5" idx="0"/>
          </p:cNvCxnSpPr>
          <p:nvPr/>
        </p:nvCxnSpPr>
        <p:spPr>
          <a:xfrm>
            <a:off x="5970480" y="2053686"/>
            <a:ext cx="0" cy="60935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505266" y="2190163"/>
            <a:ext cx="427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sim</a:t>
            </a:r>
            <a:endParaRPr lang="en-US" sz="1200" dirty="0"/>
          </a:p>
        </p:txBody>
      </p:sp>
      <p:sp>
        <p:nvSpPr>
          <p:cNvPr id="3076" name="Flowchart: Terminator 3075"/>
          <p:cNvSpPr/>
          <p:nvPr/>
        </p:nvSpPr>
        <p:spPr>
          <a:xfrm>
            <a:off x="8100392" y="5301208"/>
            <a:ext cx="914400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fim</a:t>
            </a:r>
            <a:endParaRPr lang="en-US" dirty="0"/>
          </a:p>
        </p:txBody>
      </p:sp>
      <p:cxnSp>
        <p:nvCxnSpPr>
          <p:cNvPr id="3082" name="Elbow Connector 3081"/>
          <p:cNvCxnSpPr>
            <a:stCxn id="6" idx="2"/>
            <a:endCxn id="29" idx="1"/>
          </p:cNvCxnSpPr>
          <p:nvPr/>
        </p:nvCxnSpPr>
        <p:spPr>
          <a:xfrm rot="5400000" flipH="1">
            <a:off x="3985583" y="2564326"/>
            <a:ext cx="2931354" cy="1038440"/>
          </a:xfrm>
          <a:prstGeom prst="bentConnector4">
            <a:avLst>
              <a:gd name="adj1" fmla="val -7798"/>
              <a:gd name="adj2" fmla="val 122014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7" idx="2"/>
            <a:endCxn id="29" idx="1"/>
          </p:cNvCxnSpPr>
          <p:nvPr/>
        </p:nvCxnSpPr>
        <p:spPr>
          <a:xfrm rot="5400000" flipH="1">
            <a:off x="5529558" y="1020352"/>
            <a:ext cx="1614696" cy="2809731"/>
          </a:xfrm>
          <a:prstGeom prst="bentConnector4">
            <a:avLst>
              <a:gd name="adj1" fmla="val -104875"/>
              <a:gd name="adj2" fmla="val 114771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652736" y="271995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não</a:t>
            </a:r>
            <a:endParaRPr lang="en-US" sz="1200" dirty="0"/>
          </a:p>
        </p:txBody>
      </p:sp>
      <p:cxnSp>
        <p:nvCxnSpPr>
          <p:cNvPr id="50" name="Elbow Connector 49"/>
          <p:cNvCxnSpPr>
            <a:stCxn id="29" idx="3"/>
            <a:endCxn id="3076" idx="0"/>
          </p:cNvCxnSpPr>
          <p:nvPr/>
        </p:nvCxnSpPr>
        <p:spPr>
          <a:xfrm>
            <a:off x="7008919" y="1617869"/>
            <a:ext cx="1548673" cy="3683339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522000" y="134087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não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6771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Execução</a:t>
            </a:r>
            <a:r>
              <a:rPr lang="en-US" dirty="0" smtClean="0"/>
              <a:t> </a:t>
            </a:r>
            <a:r>
              <a:rPr lang="en-US" dirty="0" err="1" smtClean="0"/>
              <a:t>condicional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Significa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instrução</a:t>
            </a:r>
            <a:r>
              <a:rPr lang="en-US" dirty="0" smtClean="0"/>
              <a:t> </a:t>
            </a:r>
            <a:r>
              <a:rPr lang="en-US" dirty="0" err="1" smtClean="0"/>
              <a:t>só</a:t>
            </a:r>
            <a:r>
              <a:rPr lang="en-US" dirty="0" smtClean="0"/>
              <a:t> é </a:t>
            </a:r>
            <a:r>
              <a:rPr lang="en-US" dirty="0" err="1" smtClean="0"/>
              <a:t>executada</a:t>
            </a:r>
            <a:r>
              <a:rPr lang="en-US" dirty="0" smtClean="0"/>
              <a:t> se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determinada</a:t>
            </a:r>
            <a:r>
              <a:rPr lang="en-US" dirty="0" smtClean="0"/>
              <a:t> </a:t>
            </a:r>
            <a:r>
              <a:rPr lang="en-US" dirty="0" err="1" smtClean="0"/>
              <a:t>condição</a:t>
            </a:r>
            <a:r>
              <a:rPr lang="en-US" dirty="0" smtClean="0"/>
              <a:t> for </a:t>
            </a:r>
            <a:r>
              <a:rPr lang="en-US" dirty="0" err="1" smtClean="0"/>
              <a:t>satisfeita</a:t>
            </a:r>
            <a:endParaRPr lang="en-US" dirty="0" smtClean="0"/>
          </a:p>
          <a:p>
            <a:r>
              <a:rPr lang="en-US" dirty="0" err="1" smtClean="0"/>
              <a:t>Já</a:t>
            </a:r>
            <a:r>
              <a:rPr lang="en-US" dirty="0" smtClean="0"/>
              <a:t> </a:t>
            </a:r>
            <a:r>
              <a:rPr lang="en-US" dirty="0" err="1" smtClean="0"/>
              <a:t>vimos</a:t>
            </a:r>
            <a:r>
              <a:rPr lang="en-US" dirty="0" smtClean="0"/>
              <a:t> </a:t>
            </a:r>
            <a:r>
              <a:rPr lang="en-US" dirty="0" err="1" smtClean="0"/>
              <a:t>isso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pt-BR" dirty="0" smtClean="0"/>
              <a:t>	se </a:t>
            </a:r>
            <a:r>
              <a:rPr lang="pt-BR" dirty="0"/>
              <a:t>( </a:t>
            </a:r>
            <a:r>
              <a:rPr lang="pt-BR" dirty="0" err="1"/>
              <a:t>pa</a:t>
            </a:r>
            <a:r>
              <a:rPr lang="pt-BR" dirty="0"/>
              <a:t> == </a:t>
            </a:r>
            <a:r>
              <a:rPr lang="pt-BR" dirty="0" err="1"/>
              <a:t>pb</a:t>
            </a:r>
            <a:r>
              <a:rPr lang="pt-BR" dirty="0"/>
              <a:t> )	</a:t>
            </a:r>
            <a:r>
              <a:rPr lang="pt-BR" dirty="0" err="1"/>
              <a:t>entao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		imprima "A resposta é a esfera C"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senao</a:t>
            </a:r>
            <a:r>
              <a:rPr lang="pt-BR" dirty="0"/>
              <a:t> se ( </a:t>
            </a:r>
            <a:r>
              <a:rPr lang="pt-BR" dirty="0" err="1"/>
              <a:t>pa</a:t>
            </a:r>
            <a:r>
              <a:rPr lang="pt-BR" dirty="0"/>
              <a:t> &gt; </a:t>
            </a:r>
            <a:r>
              <a:rPr lang="pt-BR" dirty="0" err="1"/>
              <a:t>pb</a:t>
            </a:r>
            <a:r>
              <a:rPr lang="pt-BR" dirty="0"/>
              <a:t> ) </a:t>
            </a:r>
            <a:r>
              <a:rPr lang="pt-BR" dirty="0" err="1"/>
              <a:t>entao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		imprima "A resposta é a esfera A"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senao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		imprima “A resposta é B"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fim_se</a:t>
            </a:r>
            <a:r>
              <a:rPr lang="pt-BR" dirty="0"/>
              <a:t>	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Comando</a:t>
            </a:r>
            <a:r>
              <a:rPr lang="en-US" dirty="0" smtClean="0"/>
              <a:t> If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err="1" smtClean="0"/>
              <a:t>if</a:t>
            </a:r>
            <a:r>
              <a:rPr lang="pt-BR" dirty="0" smtClean="0"/>
              <a:t> ( expressão )</a:t>
            </a:r>
          </a:p>
          <a:p>
            <a:pPr marL="0" indent="0">
              <a:buNone/>
            </a:pPr>
            <a:r>
              <a:rPr lang="pt-BR" dirty="0" smtClean="0"/>
              <a:t>{ </a:t>
            </a:r>
          </a:p>
          <a:p>
            <a:pPr marL="457200" lvl="1" indent="0">
              <a:buNone/>
            </a:pPr>
            <a:r>
              <a:rPr lang="pt-BR" sz="2300" dirty="0" smtClean="0"/>
              <a:t>            sequência de comandos</a:t>
            </a:r>
          </a:p>
          <a:p>
            <a:pPr marL="0" indent="0">
              <a:buNone/>
            </a:pPr>
            <a:r>
              <a:rPr lang="pt-BR" dirty="0" smtClean="0"/>
              <a:t>}</a:t>
            </a:r>
          </a:p>
          <a:p>
            <a:pPr lvl="1"/>
            <a:endParaRPr lang="en-US" dirty="0" smtClean="0"/>
          </a:p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15" name="Flowchart: Process 14"/>
          <p:cNvSpPr/>
          <p:nvPr/>
        </p:nvSpPr>
        <p:spPr>
          <a:xfrm>
            <a:off x="7886414" y="2072997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Flowchart: Decision 16"/>
          <p:cNvSpPr/>
          <p:nvPr/>
        </p:nvSpPr>
        <p:spPr>
          <a:xfrm>
            <a:off x="6372200" y="920869"/>
            <a:ext cx="914400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</a:t>
            </a:r>
            <a:endParaRPr lang="en-US" dirty="0"/>
          </a:p>
        </p:txBody>
      </p:sp>
      <p:sp>
        <p:nvSpPr>
          <p:cNvPr id="19" name="Flowchart: Process 18"/>
          <p:cNvSpPr/>
          <p:nvPr/>
        </p:nvSpPr>
        <p:spPr>
          <a:xfrm>
            <a:off x="6379771" y="3225126"/>
            <a:ext cx="914400" cy="612648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20" name="Elbow Connector 19"/>
          <p:cNvCxnSpPr>
            <a:stCxn id="17" idx="2"/>
            <a:endCxn id="19" idx="0"/>
          </p:cNvCxnSpPr>
          <p:nvPr/>
        </p:nvCxnSpPr>
        <p:spPr>
          <a:xfrm rot="16200000" flipH="1">
            <a:off x="5987381" y="2375535"/>
            <a:ext cx="1691609" cy="7571"/>
          </a:xfrm>
          <a:prstGeom prst="bentConnector3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7" idx="3"/>
            <a:endCxn id="15" idx="0"/>
          </p:cNvCxnSpPr>
          <p:nvPr/>
        </p:nvCxnSpPr>
        <p:spPr>
          <a:xfrm>
            <a:off x="7286600" y="1227193"/>
            <a:ext cx="1057014" cy="845804"/>
          </a:xfrm>
          <a:prstGeom prst="bentConnector2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5" idx="2"/>
            <a:endCxn id="19" idx="3"/>
          </p:cNvCxnSpPr>
          <p:nvPr/>
        </p:nvCxnSpPr>
        <p:spPr>
          <a:xfrm rot="5400000">
            <a:off x="7395991" y="2583826"/>
            <a:ext cx="845805" cy="1049443"/>
          </a:xfrm>
          <a:prstGeom prst="bentConnector2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742398" y="89970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062307" y="149693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26" name="Flowchart: Process 25"/>
          <p:cNvSpPr/>
          <p:nvPr/>
        </p:nvSpPr>
        <p:spPr>
          <a:xfrm>
            <a:off x="899592" y="2312296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Flowchart: Process 26"/>
          <p:cNvSpPr/>
          <p:nvPr/>
        </p:nvSpPr>
        <p:spPr>
          <a:xfrm>
            <a:off x="611560" y="3516511"/>
            <a:ext cx="914400" cy="612648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C-UFA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3691</TotalTime>
  <Words>2140</Words>
  <Application>Microsoft Office PowerPoint</Application>
  <PresentationFormat>On-screen Show (4:3)</PresentationFormat>
  <Paragraphs>658</Paragraphs>
  <Slides>46</Slides>
  <Notes>29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IC-UFAL</vt:lpstr>
      <vt:lpstr>Exercício</vt:lpstr>
      <vt:lpstr>Solução</vt:lpstr>
      <vt:lpstr>Ok … pausa !</vt:lpstr>
      <vt:lpstr>Quais os próximos passos?</vt:lpstr>
      <vt:lpstr>Execução condicional</vt:lpstr>
      <vt:lpstr>Execução condicional</vt:lpstr>
      <vt:lpstr>Execução condicional</vt:lpstr>
      <vt:lpstr>Execução condicional</vt:lpstr>
      <vt:lpstr>Comando If</vt:lpstr>
      <vt:lpstr>PowerPoint Presentation</vt:lpstr>
      <vt:lpstr>Solução</vt:lpstr>
      <vt:lpstr>Ok … vamos por partes: Vocabulário, estado, fluxo</vt:lpstr>
      <vt:lpstr>… outra entrada, mesmo exemplo</vt:lpstr>
      <vt:lpstr>Exercício</vt:lpstr>
      <vt:lpstr>Já testou?</vt:lpstr>
      <vt:lpstr>Solução</vt:lpstr>
      <vt:lpstr>Comando if-else</vt:lpstr>
      <vt:lpstr>Exercício</vt:lpstr>
      <vt:lpstr>Solução</vt:lpstr>
      <vt:lpstr>Exemplo</vt:lpstr>
      <vt:lpstr>Exercício</vt:lpstr>
      <vt:lpstr>Solução</vt:lpstr>
      <vt:lpstr>If-else</vt:lpstr>
      <vt:lpstr>If’s aninhados</vt:lpstr>
      <vt:lpstr>Exercício</vt:lpstr>
      <vt:lpstr>Solução</vt:lpstr>
      <vt:lpstr>Exercício</vt:lpstr>
      <vt:lpstr>Solução</vt:lpstr>
      <vt:lpstr>Exercício</vt:lpstr>
      <vt:lpstr>Exemplos de equações</vt:lpstr>
      <vt:lpstr>Solução</vt:lpstr>
      <vt:lpstr>Exercícios</vt:lpstr>
      <vt:lpstr>Exercícios</vt:lpstr>
      <vt:lpstr>Exercícios</vt:lpstr>
      <vt:lpstr>Exercícios</vt:lpstr>
      <vt:lpstr>Exercícios</vt:lpstr>
      <vt:lpstr>Exercícios</vt:lpstr>
      <vt:lpstr>Exercícios</vt:lpstr>
      <vt:lpstr>O comando switch</vt:lpstr>
      <vt:lpstr>Switch :: Fluxo</vt:lpstr>
      <vt:lpstr>Exemplo 1</vt:lpstr>
      <vt:lpstr>Exemplo 2</vt:lpstr>
      <vt:lpstr>Exemplo: if X switch</vt:lpstr>
      <vt:lpstr>Exemplo: com if</vt:lpstr>
      <vt:lpstr>Exemplo: com switch</vt:lpstr>
      <vt:lpstr>Exemplo: com else if</vt:lpstr>
    </vt:vector>
  </TitlesOfParts>
  <Company>Pessoal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I</dc:title>
  <dc:creator>Rodrigo de Barros Paes</dc:creator>
  <cp:lastModifiedBy>Rodrigo</cp:lastModifiedBy>
  <cp:revision>393</cp:revision>
  <dcterms:created xsi:type="dcterms:W3CDTF">2009-02-19T12:39:44Z</dcterms:created>
  <dcterms:modified xsi:type="dcterms:W3CDTF">2012-12-13T20:56:54Z</dcterms:modified>
</cp:coreProperties>
</file>